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media1.mp4" ContentType="video/unknown"/>
  <Override PartName="/ppt/notesSlides/notesSlide13.xml" ContentType="application/vnd.openxmlformats-officedocument.presentationml.notesSlide+xml"/>
  <Override PartName="/ppt/media/media2.mp4" ContentType="video/unknown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Ok,</a:t>
            </a:r>
            <a:r>
              <a:t> </a:t>
            </a:r>
            <a:r>
              <a:t>thanks</a:t>
            </a:r>
            <a:r>
              <a:t> </a:t>
            </a:r>
            <a:r>
              <a:t>Li</a:t>
            </a:r>
            <a:r>
              <a:t> </a:t>
            </a:r>
            <a:r>
              <a:t>sun,</a:t>
            </a:r>
            <a:r>
              <a:t> </a:t>
            </a:r>
            <a:r>
              <a:t>I</a:t>
            </a:r>
            <a:r>
              <a:t> </a:t>
            </a:r>
            <a:r>
              <a:t>will</a:t>
            </a:r>
            <a:r>
              <a:t> </a:t>
            </a:r>
            <a:r>
              <a:t>simply</a:t>
            </a:r>
            <a:r>
              <a:t> </a:t>
            </a:r>
            <a:r>
              <a:t>explain</a:t>
            </a:r>
            <a:r>
              <a:t> </a:t>
            </a:r>
            <a:r>
              <a:t>the</a:t>
            </a:r>
            <a:r>
              <a:t> </a:t>
            </a:r>
            <a:r>
              <a:t>what’s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in</a:t>
            </a:r>
            <a:r>
              <a:t> </a:t>
            </a:r>
            <a:r>
              <a:t>our</a:t>
            </a:r>
            <a:r>
              <a:t> </a:t>
            </a:r>
            <a:r>
              <a:t>works.</a:t>
            </a:r>
            <a:r>
              <a:t> </a:t>
            </a:r>
          </a:p>
          <a:p>
            <a:pPr/>
            <a:r>
              <a:t>Each</a:t>
            </a:r>
            <a:r>
              <a:t> </a:t>
            </a:r>
            <a:r>
              <a:t>box</a:t>
            </a:r>
            <a:r>
              <a:t> </a:t>
            </a:r>
            <a:r>
              <a:t>have</a:t>
            </a:r>
            <a:r>
              <a:t> </a:t>
            </a:r>
            <a:r>
              <a:t>a</a:t>
            </a:r>
            <a:r>
              <a:t> </a:t>
            </a:r>
            <a:r>
              <a:t>unique</a:t>
            </a:r>
            <a:r>
              <a:t> </a:t>
            </a:r>
            <a:r>
              <a:t>number,</a:t>
            </a:r>
            <a:r>
              <a:t> </a:t>
            </a:r>
            <a:r>
              <a:t>we</a:t>
            </a:r>
            <a:r>
              <a:t> </a:t>
            </a:r>
            <a:r>
              <a:t>are</a:t>
            </a:r>
            <a:r>
              <a:t> </a:t>
            </a:r>
            <a:r>
              <a:t>trying</a:t>
            </a:r>
            <a:r>
              <a:t> </a:t>
            </a:r>
            <a:r>
              <a:t>to</a:t>
            </a:r>
            <a:r>
              <a:t> </a:t>
            </a:r>
            <a:r>
              <a:t>use</a:t>
            </a:r>
            <a:r>
              <a:t> </a:t>
            </a:r>
            <a:r>
              <a:t>it</a:t>
            </a:r>
            <a:r>
              <a:t> </a:t>
            </a:r>
            <a:r>
              <a:t>to</a:t>
            </a:r>
            <a:r>
              <a:t> </a:t>
            </a:r>
            <a:r>
              <a:t>classify</a:t>
            </a:r>
            <a:r>
              <a:t> </a:t>
            </a:r>
            <a:r>
              <a:t>the</a:t>
            </a:r>
            <a:r>
              <a:t> </a:t>
            </a:r>
            <a:r>
              <a:t>box.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mark these 4 points in the image.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step, let’s create a square and mark the four corners of this square. What will happen if we use these eight corners to calculate the transformation matrix and recover the image?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get a orthogonal result comparing with the standard form. Why that happen? Because we</a:t>
            </a:r>
            <a:r>
              <a:t> </a:t>
            </a:r>
            <a:r>
              <a:t>just</a:t>
            </a:r>
            <a:r>
              <a:t> </a:t>
            </a:r>
            <a:r>
              <a:t>know</a:t>
            </a:r>
            <a:r>
              <a:t> </a:t>
            </a:r>
            <a:r>
              <a:t>corner</a:t>
            </a:r>
            <a:r>
              <a:t> </a:t>
            </a:r>
            <a:r>
              <a:t>points</a:t>
            </a:r>
            <a:r>
              <a:t> </a:t>
            </a:r>
            <a:r>
              <a:t>are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clockwise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sorting,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we don</a:t>
            </a:r>
            <a:r>
              <a:t>’</a:t>
            </a:r>
            <a:r>
              <a:t>t know the absolutely</a:t>
            </a:r>
            <a:r>
              <a:t> </a:t>
            </a:r>
            <a:r>
              <a:t>correct </a:t>
            </a:r>
            <a:r>
              <a:t> </a:t>
            </a:r>
            <a:r>
              <a:t>corners</a:t>
            </a:r>
            <a:r>
              <a:t> </a:t>
            </a:r>
            <a:r>
              <a:t>position.</a:t>
            </a:r>
            <a:r>
              <a:t> </a:t>
            </a:r>
            <a:r>
              <a:t>Got</a:t>
            </a:r>
            <a:r>
              <a:t> </a:t>
            </a:r>
            <a:r>
              <a:t>it?</a:t>
            </a:r>
            <a:r>
              <a:t> </a:t>
            </a:r>
            <a:r>
              <a:t>But</a:t>
            </a:r>
            <a:r>
              <a:t> </a:t>
            </a:r>
            <a:r>
              <a:t>anyway,</a:t>
            </a:r>
            <a:r>
              <a:t> </a:t>
            </a:r>
            <a:r>
              <a:t>we</a:t>
            </a:r>
            <a:r>
              <a:t> </a:t>
            </a:r>
            <a:r>
              <a:t>have</a:t>
            </a:r>
            <a:r>
              <a:t> </a:t>
            </a:r>
            <a:r>
              <a:t>a</a:t>
            </a:r>
            <a:r>
              <a:t> </a:t>
            </a:r>
            <a:r>
              <a:t>orthogonal result</a:t>
            </a:r>
            <a:r>
              <a:t> </a:t>
            </a:r>
            <a:r>
              <a:t>now.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</a:t>
            </a:r>
            <a:r>
              <a:t> </a:t>
            </a:r>
            <a:r>
              <a:t>can</a:t>
            </a:r>
            <a:r>
              <a:t> </a:t>
            </a:r>
            <a:r>
              <a:t>we</a:t>
            </a:r>
            <a:r>
              <a:t> </a:t>
            </a:r>
            <a:r>
              <a:t>overcome</a:t>
            </a:r>
            <a:r>
              <a:t> </a:t>
            </a:r>
            <a:r>
              <a:t>this</a:t>
            </a:r>
            <a:r>
              <a:t> </a:t>
            </a:r>
            <a:r>
              <a:t>and</a:t>
            </a:r>
            <a:r>
              <a:t> </a:t>
            </a:r>
            <a:r>
              <a:t>get</a:t>
            </a:r>
            <a:r>
              <a:t> </a:t>
            </a:r>
            <a:r>
              <a:t>a</a:t>
            </a:r>
            <a:r>
              <a:t> </a:t>
            </a:r>
            <a:r>
              <a:t>correct</a:t>
            </a:r>
            <a:r>
              <a:t> </a:t>
            </a:r>
            <a:r>
              <a:t>result.</a:t>
            </a:r>
            <a:r>
              <a:t> </a:t>
            </a:r>
            <a:r>
              <a:t>We</a:t>
            </a:r>
            <a:r>
              <a:t> </a:t>
            </a:r>
            <a:r>
              <a:t>used</a:t>
            </a:r>
            <a:r>
              <a:t> </a:t>
            </a:r>
            <a:r>
              <a:t>feature</a:t>
            </a:r>
            <a:r>
              <a:t> </a:t>
            </a:r>
            <a:r>
              <a:t>points</a:t>
            </a:r>
            <a:r>
              <a:t> </a:t>
            </a:r>
            <a:r>
              <a:t>matching.</a:t>
            </a:r>
            <a:r>
              <a:t> </a:t>
            </a:r>
            <a:r>
              <a:t>We</a:t>
            </a:r>
            <a:r>
              <a:t> </a:t>
            </a:r>
            <a:r>
              <a:t>try</a:t>
            </a:r>
            <a:r>
              <a:t> </a:t>
            </a:r>
            <a:r>
              <a:t>to</a:t>
            </a:r>
            <a:r>
              <a:t> </a:t>
            </a:r>
            <a:r>
              <a:t>crop</a:t>
            </a:r>
            <a:r>
              <a:t> </a:t>
            </a:r>
            <a:r>
              <a:t>the</a:t>
            </a:r>
            <a:r>
              <a:t> </a:t>
            </a:r>
            <a:r>
              <a:t>vertical</a:t>
            </a:r>
            <a:r>
              <a:t> </a:t>
            </a:r>
            <a:r>
              <a:t>logo</a:t>
            </a:r>
            <a:r>
              <a:t> </a:t>
            </a:r>
            <a:r>
              <a:t>and</a:t>
            </a:r>
            <a:r>
              <a:t> </a:t>
            </a:r>
            <a:r>
              <a:t>matching</a:t>
            </a:r>
            <a:r>
              <a:t> </a:t>
            </a:r>
            <a:r>
              <a:t>the</a:t>
            </a:r>
            <a:r>
              <a:t> </a:t>
            </a:r>
            <a:r>
              <a:t>feature</a:t>
            </a:r>
            <a:r>
              <a:t> </a:t>
            </a:r>
            <a:r>
              <a:t>points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standard</a:t>
            </a:r>
            <a:r>
              <a:t> </a:t>
            </a:r>
            <a:r>
              <a:t>logo</a:t>
            </a:r>
            <a:r>
              <a:t> </a:t>
            </a:r>
            <a:r>
              <a:t>image.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</a:t>
            </a:r>
            <a:r>
              <a:t> </a:t>
            </a:r>
            <a:r>
              <a:t>people</a:t>
            </a:r>
            <a:r>
              <a:t> </a:t>
            </a:r>
            <a:r>
              <a:t>probably</a:t>
            </a:r>
            <a:r>
              <a:t> </a:t>
            </a:r>
            <a:r>
              <a:t>will</a:t>
            </a:r>
            <a:r>
              <a:t> </a:t>
            </a:r>
            <a:r>
              <a:t>ask,</a:t>
            </a:r>
            <a:r>
              <a:t> </a:t>
            </a:r>
            <a:r>
              <a:t>why</a:t>
            </a:r>
            <a:r>
              <a:t> </a:t>
            </a:r>
            <a:r>
              <a:t>don’t</a:t>
            </a:r>
            <a:r>
              <a:t> </a:t>
            </a:r>
            <a:r>
              <a:t>use</a:t>
            </a:r>
            <a:r>
              <a:t> </a:t>
            </a:r>
            <a:r>
              <a:t>the</a:t>
            </a:r>
            <a:r>
              <a:t> </a:t>
            </a:r>
            <a:r>
              <a:t>matching</a:t>
            </a:r>
            <a:r>
              <a:t> </a:t>
            </a:r>
            <a:r>
              <a:t>points</a:t>
            </a:r>
            <a:r>
              <a:t> </a:t>
            </a:r>
            <a:r>
              <a:t>to</a:t>
            </a:r>
            <a:r>
              <a:t> </a:t>
            </a:r>
            <a:r>
              <a:t>calculate</a:t>
            </a:r>
            <a:r>
              <a:t> </a:t>
            </a:r>
            <a:r>
              <a:t>the</a:t>
            </a:r>
            <a:r>
              <a:t> </a:t>
            </a:r>
            <a:r>
              <a:t>transformation</a:t>
            </a:r>
            <a:r>
              <a:t> </a:t>
            </a:r>
            <a:r>
              <a:t>matrix</a:t>
            </a:r>
            <a:r>
              <a:t> </a:t>
            </a:r>
            <a:r>
              <a:t>directly?</a:t>
            </a:r>
            <a:r>
              <a:t> </a:t>
            </a:r>
            <a:r>
              <a:t>Because</a:t>
            </a:r>
            <a:r>
              <a:t> </a:t>
            </a:r>
            <a:r>
              <a:t>the</a:t>
            </a:r>
            <a:r>
              <a:t> </a:t>
            </a:r>
            <a:r>
              <a:t>matching</a:t>
            </a:r>
            <a:r>
              <a:t> </a:t>
            </a:r>
            <a:r>
              <a:t>points</a:t>
            </a:r>
            <a:r>
              <a:t> </a:t>
            </a:r>
            <a:r>
              <a:t>are</a:t>
            </a:r>
            <a:r>
              <a:t> </a:t>
            </a:r>
            <a:r>
              <a:t>not</a:t>
            </a:r>
            <a:r>
              <a:t> </a:t>
            </a:r>
            <a:r>
              <a:t>always</a:t>
            </a:r>
            <a:r>
              <a:t> </a:t>
            </a:r>
            <a:r>
              <a:t>correct,</a:t>
            </a:r>
            <a:r>
              <a:t> </a:t>
            </a:r>
            <a:r>
              <a:t>many</a:t>
            </a:r>
            <a:r>
              <a:t> </a:t>
            </a:r>
            <a:r>
              <a:t>of</a:t>
            </a:r>
            <a:r>
              <a:t> </a:t>
            </a:r>
            <a:r>
              <a:t>these</a:t>
            </a:r>
            <a:r>
              <a:t> </a:t>
            </a:r>
            <a:r>
              <a:t>points</a:t>
            </a:r>
            <a:r>
              <a:t> </a:t>
            </a:r>
            <a:r>
              <a:t>are</a:t>
            </a:r>
            <a:r>
              <a:t> </a:t>
            </a:r>
            <a:r>
              <a:t>wrong</a:t>
            </a:r>
            <a:r>
              <a:t> </a:t>
            </a:r>
            <a:r>
              <a:t>matching.</a:t>
            </a:r>
            <a:r>
              <a:t> </a:t>
            </a:r>
            <a:r>
              <a:t>we</a:t>
            </a:r>
            <a:r>
              <a:t> </a:t>
            </a:r>
            <a:r>
              <a:t>can</a:t>
            </a:r>
            <a:r>
              <a:t> </a:t>
            </a:r>
            <a:r>
              <a:t>only</a:t>
            </a:r>
            <a:r>
              <a:t> </a:t>
            </a:r>
            <a:r>
              <a:t>use</a:t>
            </a:r>
            <a:r>
              <a:t> </a:t>
            </a:r>
            <a:r>
              <a:t>matching</a:t>
            </a:r>
            <a:r>
              <a:t> </a:t>
            </a:r>
            <a:r>
              <a:t>points</a:t>
            </a:r>
            <a:r>
              <a:t> </a:t>
            </a:r>
            <a:r>
              <a:t>to</a:t>
            </a:r>
            <a:r>
              <a:t> </a:t>
            </a:r>
            <a:r>
              <a:t>get</a:t>
            </a:r>
            <a:r>
              <a:t> </a:t>
            </a:r>
            <a:r>
              <a:t>a</a:t>
            </a:r>
            <a:r>
              <a:t> </a:t>
            </a:r>
            <a:r>
              <a:t>very</a:t>
            </a:r>
            <a:r>
              <a:t> </a:t>
            </a:r>
            <a:r>
              <a:t>roughly</a:t>
            </a:r>
            <a:r>
              <a:t> </a:t>
            </a:r>
            <a:r>
              <a:t>result</a:t>
            </a:r>
            <a:r>
              <a:t> </a:t>
            </a:r>
            <a:r>
              <a:t>It’s</a:t>
            </a:r>
            <a:r>
              <a:t> </a:t>
            </a:r>
            <a:r>
              <a:t>not</a:t>
            </a:r>
            <a:r>
              <a:t> </a:t>
            </a:r>
            <a:r>
              <a:t>accurate</a:t>
            </a:r>
            <a:r>
              <a:t> </a:t>
            </a:r>
            <a:r>
              <a:t>enough</a:t>
            </a:r>
            <a:r>
              <a:t> </a:t>
            </a:r>
            <a:r>
              <a:t>for</a:t>
            </a:r>
            <a:r>
              <a:t> </a:t>
            </a:r>
            <a:r>
              <a:t>transformation</a:t>
            </a:r>
            <a:r>
              <a:t> </a:t>
            </a:r>
            <a:r>
              <a:t>matrix.</a:t>
            </a:r>
            <a:r>
              <a:t> </a:t>
            </a:r>
            <a:r>
              <a:t>But</a:t>
            </a:r>
            <a:r>
              <a:t> </a:t>
            </a:r>
            <a:r>
              <a:t>if</a:t>
            </a:r>
            <a:r>
              <a:t> </a:t>
            </a:r>
            <a:r>
              <a:t>we</a:t>
            </a:r>
            <a:r>
              <a:t> </a:t>
            </a:r>
            <a:r>
              <a:t>add</a:t>
            </a:r>
            <a:r>
              <a:t> </a:t>
            </a:r>
            <a:r>
              <a:t>the</a:t>
            </a:r>
            <a:r>
              <a:t> </a:t>
            </a:r>
            <a:r>
              <a:t>previous</a:t>
            </a:r>
            <a:r>
              <a:t> </a:t>
            </a:r>
            <a:r>
              <a:t>result.</a:t>
            </a:r>
            <a:r>
              <a:t> </a:t>
            </a:r>
            <a:r>
              <a:t>we</a:t>
            </a:r>
            <a:r>
              <a:t> </a:t>
            </a:r>
            <a:r>
              <a:t>just</a:t>
            </a:r>
            <a:r>
              <a:t> </a:t>
            </a:r>
            <a:r>
              <a:t>need</a:t>
            </a:r>
            <a:r>
              <a:t> </a:t>
            </a:r>
            <a:r>
              <a:t>to</a:t>
            </a:r>
            <a:r>
              <a:t> </a:t>
            </a:r>
            <a:r>
              <a:t>judge</a:t>
            </a:r>
            <a:r>
              <a:t> </a:t>
            </a:r>
            <a:r>
              <a:t>these</a:t>
            </a:r>
            <a:r>
              <a:t> </a:t>
            </a:r>
            <a:r>
              <a:t>roughly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0,</a:t>
            </a:r>
            <a:r>
              <a:t> </a:t>
            </a:r>
            <a:r>
              <a:t>90,</a:t>
            </a:r>
            <a:r>
              <a:t> </a:t>
            </a:r>
            <a:r>
              <a:t>180,</a:t>
            </a:r>
            <a:r>
              <a:t> </a:t>
            </a:r>
            <a:r>
              <a:t>-90.</a:t>
            </a:r>
            <a:r>
              <a:t> </a:t>
            </a:r>
            <a:r>
              <a:t>Previous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vertical</a:t>
            </a:r>
            <a:r>
              <a:t> </a:t>
            </a:r>
            <a:r>
              <a:t>or</a:t>
            </a:r>
            <a:r>
              <a:t> </a:t>
            </a:r>
            <a:r>
              <a:t>parallel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correct</a:t>
            </a:r>
            <a:r>
              <a:t> </a:t>
            </a:r>
            <a:r>
              <a:t>result.</a:t>
            </a:r>
            <a:r>
              <a:t> </a:t>
            </a:r>
            <a:r>
              <a:t>So</a:t>
            </a:r>
            <a:r>
              <a:t> </a:t>
            </a:r>
            <a:r>
              <a:t>that’s</a:t>
            </a:r>
            <a:r>
              <a:t> </a:t>
            </a:r>
            <a:r>
              <a:t>why</a:t>
            </a:r>
            <a:r>
              <a:t> </a:t>
            </a:r>
            <a:r>
              <a:t>we</a:t>
            </a:r>
            <a:r>
              <a:t> </a:t>
            </a:r>
            <a:r>
              <a:t>do</a:t>
            </a:r>
            <a:r>
              <a:t> </a:t>
            </a:r>
            <a:r>
              <a:t>that.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hape 3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</a:t>
            </a:r>
            <a:r>
              <a:t> </a:t>
            </a:r>
            <a:r>
              <a:t>will</a:t>
            </a:r>
            <a:r>
              <a:t> </a:t>
            </a:r>
            <a:r>
              <a:t>show</a:t>
            </a:r>
            <a:r>
              <a:t> </a:t>
            </a:r>
            <a:r>
              <a:t>a</a:t>
            </a:r>
            <a:r>
              <a:t> </a:t>
            </a:r>
            <a:r>
              <a:t>short</a:t>
            </a:r>
            <a:r>
              <a:t> </a:t>
            </a:r>
            <a:r>
              <a:t>video.</a:t>
            </a:r>
            <a:r>
              <a:t> </a:t>
            </a:r>
            <a:r>
              <a:t>You</a:t>
            </a:r>
            <a:r>
              <a:t> </a:t>
            </a:r>
            <a:r>
              <a:t>can</a:t>
            </a:r>
            <a:r>
              <a:t> </a:t>
            </a:r>
            <a:r>
              <a:t>see,</a:t>
            </a:r>
            <a:r>
              <a:t> </a:t>
            </a:r>
            <a:r>
              <a:t>This</a:t>
            </a:r>
            <a:r>
              <a:t> </a:t>
            </a:r>
            <a:r>
              <a:t>algorithm</a:t>
            </a:r>
            <a:r>
              <a:t> </a:t>
            </a:r>
            <a:r>
              <a:t>performed</a:t>
            </a:r>
            <a:r>
              <a:t> </a:t>
            </a:r>
            <a:r>
              <a:t>good.</a:t>
            </a:r>
            <a:r>
              <a:t> </a:t>
            </a:r>
            <a:r>
              <a:t>It</a:t>
            </a:r>
            <a:r>
              <a:t> </a:t>
            </a:r>
            <a:r>
              <a:t>could</a:t>
            </a:r>
            <a:r>
              <a:t> </a:t>
            </a:r>
            <a:r>
              <a:t>against</a:t>
            </a:r>
            <a:r>
              <a:t> </a:t>
            </a:r>
            <a:r>
              <a:t>the</a:t>
            </a:r>
            <a:r>
              <a:t> </a:t>
            </a:r>
            <a:r>
              <a:t>scaling</a:t>
            </a:r>
            <a:r>
              <a:t> </a:t>
            </a:r>
            <a:r>
              <a:t>rotation</a:t>
            </a:r>
            <a:r>
              <a:t> </a:t>
            </a:r>
            <a:r>
              <a:t>and</a:t>
            </a:r>
            <a:r>
              <a:t> </a:t>
            </a:r>
            <a:r>
              <a:t>perspective</a:t>
            </a:r>
            <a:r>
              <a:t> </a:t>
            </a:r>
            <a:r>
              <a:t>transform</a:t>
            </a:r>
            <a:r>
              <a:t> </a:t>
            </a:r>
            <a:r>
              <a:t>and</a:t>
            </a:r>
            <a:r>
              <a:t> </a:t>
            </a:r>
            <a:r>
              <a:t>recover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to</a:t>
            </a:r>
            <a:r>
              <a:t> </a:t>
            </a:r>
            <a:r>
              <a:t>what</a:t>
            </a:r>
            <a:r>
              <a:t> </a:t>
            </a:r>
            <a:r>
              <a:t>we</a:t>
            </a:r>
            <a:r>
              <a:t> </a:t>
            </a:r>
            <a:r>
              <a:t>want.</a:t>
            </a:r>
            <a:r>
              <a:t> </a:t>
            </a:r>
            <a:r>
              <a:t>it does work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</a:t>
            </a:r>
            <a:r>
              <a:t> </a:t>
            </a:r>
            <a:r>
              <a:t>,I</a:t>
            </a:r>
            <a:r>
              <a:t> </a:t>
            </a:r>
            <a:r>
              <a:t>will</a:t>
            </a:r>
            <a:r>
              <a:t> </a:t>
            </a:r>
            <a:r>
              <a:t>show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workflow</a:t>
            </a:r>
            <a:r>
              <a:t> </a:t>
            </a:r>
            <a:r>
              <a:t>by</a:t>
            </a:r>
            <a:r>
              <a:t> </a:t>
            </a:r>
            <a:r>
              <a:t>a</a:t>
            </a:r>
            <a:r>
              <a:t> </a:t>
            </a:r>
            <a:r>
              <a:t>good</a:t>
            </a:r>
            <a:r>
              <a:t> </a:t>
            </a:r>
            <a:r>
              <a:t>sample.</a:t>
            </a:r>
            <a:r>
              <a:t> </a:t>
            </a:r>
            <a:r>
              <a:t>Remember</a:t>
            </a:r>
            <a:r>
              <a:t> </a:t>
            </a:r>
            <a:r>
              <a:t>it’s</a:t>
            </a:r>
            <a:r>
              <a:t> </a:t>
            </a:r>
            <a:r>
              <a:t>a</a:t>
            </a:r>
            <a:r>
              <a:t> </a:t>
            </a:r>
            <a:r>
              <a:t>good</a:t>
            </a:r>
            <a:r>
              <a:t> </a:t>
            </a:r>
            <a:r>
              <a:t>sample.</a:t>
            </a:r>
            <a:r>
              <a:t> </a:t>
            </a:r>
            <a:r>
              <a:t>Consists</a:t>
            </a:r>
            <a:r>
              <a:t> </a:t>
            </a:r>
            <a:r>
              <a:t>of</a:t>
            </a:r>
            <a:r>
              <a:t> </a:t>
            </a:r>
            <a:r>
              <a:t>6</a:t>
            </a:r>
            <a:r>
              <a:t> </a:t>
            </a:r>
            <a:r>
              <a:t>steps.</a:t>
            </a:r>
            <a:r>
              <a:t> </a:t>
            </a:r>
          </a:p>
          <a:p>
            <a:pPr/>
            <a:r>
              <a:t>Because</a:t>
            </a:r>
            <a:r>
              <a:t> </a:t>
            </a:r>
            <a:r>
              <a:t>the</a:t>
            </a:r>
            <a:r>
              <a:t> </a:t>
            </a:r>
            <a:r>
              <a:t>logo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red</a:t>
            </a:r>
            <a:r>
              <a:t> </a:t>
            </a:r>
            <a:r>
              <a:t>square.</a:t>
            </a:r>
            <a:r>
              <a:t> </a:t>
            </a:r>
            <a:r>
              <a:t>It</a:t>
            </a:r>
            <a:r>
              <a:t> </a:t>
            </a:r>
            <a:r>
              <a:t>will</a:t>
            </a:r>
            <a:r>
              <a:t> </a:t>
            </a:r>
            <a:r>
              <a:t>narrow</a:t>
            </a:r>
            <a:r>
              <a:t> </a:t>
            </a:r>
            <a:r>
              <a:t>down</a:t>
            </a:r>
            <a:r>
              <a:t> </a:t>
            </a:r>
            <a:r>
              <a:t>the</a:t>
            </a:r>
            <a:r>
              <a:t> </a:t>
            </a:r>
            <a:r>
              <a:t>search</a:t>
            </a:r>
            <a:r>
              <a:t> </a:t>
            </a:r>
            <a:r>
              <a:t>area.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Opencv</a:t>
            </a:r>
            <a:r>
              <a:t> </a:t>
            </a:r>
            <a:r>
              <a:t>provided</a:t>
            </a:r>
            <a:r>
              <a:t> </a:t>
            </a:r>
            <a:r>
              <a:t>a</a:t>
            </a:r>
            <a:r>
              <a:t> </a:t>
            </a:r>
            <a:r>
              <a:t>useful</a:t>
            </a:r>
            <a:r>
              <a:t> </a:t>
            </a:r>
            <a:r>
              <a:t>implementation,</a:t>
            </a:r>
            <a:r>
              <a:t> </a:t>
            </a:r>
            <a:r>
              <a:t>we</a:t>
            </a:r>
            <a:r>
              <a:t> </a:t>
            </a:r>
            <a:r>
              <a:t>just</a:t>
            </a:r>
            <a:r>
              <a:t> </a:t>
            </a:r>
            <a:r>
              <a:t>need</a:t>
            </a:r>
            <a:r>
              <a:t> </a:t>
            </a:r>
            <a:r>
              <a:t>to</a:t>
            </a:r>
            <a:r>
              <a:t> </a:t>
            </a:r>
            <a:r>
              <a:t>use</a:t>
            </a:r>
            <a:r>
              <a:t> </a:t>
            </a:r>
            <a:r>
              <a:t>it.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</a:t>
            </a:r>
            <a:r>
              <a:t> </a:t>
            </a:r>
            <a:r>
              <a:t>the</a:t>
            </a:r>
            <a:r>
              <a:t> </a:t>
            </a:r>
            <a:r>
              <a:t>image</a:t>
            </a:r>
            <a:r>
              <a:t> </a:t>
            </a:r>
            <a:r>
              <a:t>moments</a:t>
            </a:r>
            <a:r>
              <a:t> </a:t>
            </a:r>
            <a:r>
              <a:t>to</a:t>
            </a:r>
            <a:r>
              <a:t> </a:t>
            </a:r>
            <a:r>
              <a:t>calculate</a:t>
            </a:r>
            <a:r>
              <a:t> </a:t>
            </a:r>
            <a:r>
              <a:t>some</a:t>
            </a:r>
            <a:r>
              <a:t> </a:t>
            </a:r>
            <a:r>
              <a:t>geometric</a:t>
            </a:r>
            <a:r>
              <a:t> </a:t>
            </a:r>
            <a:r>
              <a:t>attribution(area,</a:t>
            </a:r>
            <a:r>
              <a:t> </a:t>
            </a:r>
            <a:r>
              <a:t>perimeter).</a:t>
            </a:r>
            <a:r>
              <a:t> </a:t>
            </a:r>
            <a:r>
              <a:t>I</a:t>
            </a:r>
            <a:r>
              <a:t> </a:t>
            </a:r>
            <a:r>
              <a:t>don’t</a:t>
            </a:r>
            <a:r>
              <a:t> </a:t>
            </a:r>
            <a:r>
              <a:t>really</a:t>
            </a:r>
            <a:r>
              <a:t> </a:t>
            </a:r>
            <a:r>
              <a:t>want</a:t>
            </a:r>
            <a:r>
              <a:t> </a:t>
            </a:r>
            <a:r>
              <a:t>to</a:t>
            </a:r>
            <a:r>
              <a:t> </a:t>
            </a:r>
            <a:r>
              <a:t>closely</a:t>
            </a:r>
            <a:r>
              <a:t> </a:t>
            </a:r>
            <a:r>
              <a:t>explain</a:t>
            </a:r>
            <a:r>
              <a:t> </a:t>
            </a:r>
            <a:r>
              <a:t>How</a:t>
            </a:r>
            <a:r>
              <a:t> </a:t>
            </a:r>
            <a:r>
              <a:t>to</a:t>
            </a:r>
            <a:r>
              <a:t> </a:t>
            </a:r>
            <a:r>
              <a:t>do</a:t>
            </a:r>
            <a:r>
              <a:t> </a:t>
            </a:r>
            <a:r>
              <a:t>that?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Quadrilateral</a:t>
            </a:r>
            <a:r>
              <a:t> </a:t>
            </a:r>
            <a:r>
              <a:t>must</a:t>
            </a:r>
            <a:r>
              <a:t> </a:t>
            </a:r>
            <a:r>
              <a:t>have</a:t>
            </a:r>
            <a:r>
              <a:t> </a:t>
            </a:r>
            <a:r>
              <a:t>4</a:t>
            </a:r>
            <a:r>
              <a:t> </a:t>
            </a:r>
            <a:r>
              <a:t>corners,</a:t>
            </a:r>
            <a:r>
              <a:t> </a:t>
            </a:r>
            <a:r>
              <a:t>no</a:t>
            </a:r>
            <a:r>
              <a:t> </a:t>
            </a:r>
            <a:r>
              <a:t>more,</a:t>
            </a:r>
            <a:r>
              <a:t> </a:t>
            </a:r>
            <a:r>
              <a:t>no</a:t>
            </a:r>
            <a:r>
              <a:t> </a:t>
            </a:r>
            <a:r>
              <a:t>less.</a:t>
            </a:r>
            <a:r>
              <a:t> </a:t>
            </a:r>
            <a:r>
              <a:t>About</a:t>
            </a:r>
            <a:r>
              <a:t> </a:t>
            </a:r>
            <a:r>
              <a:t>sorting,</a:t>
            </a:r>
            <a:r>
              <a:t> </a:t>
            </a:r>
            <a:r>
              <a:t>we</a:t>
            </a:r>
            <a:r>
              <a:t> </a:t>
            </a:r>
            <a:r>
              <a:t>use</a:t>
            </a:r>
            <a:r>
              <a:t> </a:t>
            </a:r>
            <a:r>
              <a:t>some</a:t>
            </a:r>
            <a:r>
              <a:t> </a:t>
            </a:r>
            <a:r>
              <a:t>a</a:t>
            </a:r>
            <a:r>
              <a:t> </a:t>
            </a:r>
            <a:r>
              <a:t>small</a:t>
            </a:r>
            <a:r>
              <a:t> </a:t>
            </a:r>
            <a:r>
              <a:t>trick</a:t>
            </a:r>
            <a:r>
              <a:t> </a:t>
            </a:r>
            <a:r>
              <a:t>to</a:t>
            </a:r>
            <a:r>
              <a:t> </a:t>
            </a:r>
            <a:r>
              <a:t>make</a:t>
            </a:r>
            <a:r>
              <a:t> </a:t>
            </a:r>
            <a:r>
              <a:t>the</a:t>
            </a:r>
            <a:r>
              <a:t> </a:t>
            </a:r>
            <a:r>
              <a:t>points</a:t>
            </a:r>
            <a:r>
              <a:t> </a:t>
            </a:r>
            <a:r>
              <a:t>always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be sorted clockwise.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</a:t>
            </a:r>
            <a:r>
              <a:t> </a:t>
            </a:r>
            <a:r>
              <a:t>length</a:t>
            </a:r>
            <a:r>
              <a:t> </a:t>
            </a:r>
            <a:r>
              <a:t>and</a:t>
            </a:r>
            <a:r>
              <a:t> </a:t>
            </a:r>
            <a:r>
              <a:t>location</a:t>
            </a:r>
            <a:r>
              <a:t> </a:t>
            </a:r>
            <a:r>
              <a:t>of</a:t>
            </a:r>
            <a:r>
              <a:t> </a:t>
            </a:r>
            <a:r>
              <a:t>this</a:t>
            </a:r>
            <a:r>
              <a:t> </a:t>
            </a:r>
            <a:r>
              <a:t>square</a:t>
            </a:r>
            <a:r>
              <a:t> </a:t>
            </a:r>
            <a:r>
              <a:t>determined</a:t>
            </a:r>
            <a:r>
              <a:t> </a:t>
            </a:r>
            <a:r>
              <a:t>by</a:t>
            </a:r>
            <a:r>
              <a:t> </a:t>
            </a:r>
            <a:r>
              <a:t>the</a:t>
            </a:r>
            <a:r>
              <a:t> </a:t>
            </a:r>
            <a:r>
              <a:t>quadrilateral</a:t>
            </a:r>
            <a:r>
              <a:t> </a:t>
            </a:r>
            <a:r>
              <a:t>we</a:t>
            </a:r>
            <a:r>
              <a:t> </a:t>
            </a:r>
            <a:r>
              <a:t>detected.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we can get a good result now.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Ok,</a:t>
            </a:r>
            <a:r>
              <a:t> </a:t>
            </a:r>
            <a:r>
              <a:t>let’s</a:t>
            </a:r>
            <a:r>
              <a:t> </a:t>
            </a:r>
            <a:r>
              <a:t>review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key techniques.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Is</a:t>
            </a:r>
            <a:r>
              <a:t> </a:t>
            </a:r>
            <a:r>
              <a:t>that</a:t>
            </a:r>
            <a:r>
              <a:t> </a:t>
            </a:r>
            <a:r>
              <a:t>finish?</a:t>
            </a:r>
            <a:r>
              <a:t> </a:t>
            </a:r>
            <a:r>
              <a:t>Of</a:t>
            </a:r>
            <a:r>
              <a:t> </a:t>
            </a:r>
            <a:r>
              <a:t>corse</a:t>
            </a:r>
            <a:r>
              <a:t> </a:t>
            </a:r>
            <a:r>
              <a:t>not,</a:t>
            </a:r>
            <a:r>
              <a:t> </a:t>
            </a:r>
            <a:r>
              <a:t>I</a:t>
            </a:r>
            <a:r>
              <a:t> </a:t>
            </a:r>
            <a:r>
              <a:t>said</a:t>
            </a:r>
            <a:r>
              <a:t> </a:t>
            </a:r>
            <a:r>
              <a:t>this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good</a:t>
            </a:r>
            <a:r>
              <a:t> </a:t>
            </a:r>
            <a:r>
              <a:t>sample</a:t>
            </a:r>
            <a:r>
              <a:t> </a:t>
            </a:r>
            <a:r>
              <a:t>before.</a:t>
            </a:r>
            <a:r>
              <a:t> </a:t>
            </a:r>
            <a:r>
              <a:t>So</a:t>
            </a:r>
            <a:r>
              <a:t> </a:t>
            </a:r>
            <a:r>
              <a:t>if</a:t>
            </a:r>
            <a:r>
              <a:t> </a:t>
            </a:r>
            <a:r>
              <a:t>we</a:t>
            </a:r>
            <a:r>
              <a:t> </a:t>
            </a:r>
            <a:r>
              <a:t>have</a:t>
            </a:r>
            <a:r>
              <a:t> </a:t>
            </a:r>
            <a:r>
              <a:t>a</a:t>
            </a:r>
            <a:r>
              <a:t> </a:t>
            </a:r>
            <a:r>
              <a:t>bad</a:t>
            </a:r>
            <a:r>
              <a:t> </a:t>
            </a:r>
            <a:r>
              <a:t>sample,</a:t>
            </a:r>
            <a:r>
              <a:t> </a:t>
            </a:r>
            <a:r>
              <a:t>what</a:t>
            </a:r>
            <a:r>
              <a:t> </a:t>
            </a:r>
            <a:r>
              <a:t>will</a:t>
            </a:r>
            <a:r>
              <a:t> </a:t>
            </a:r>
            <a:r>
              <a:t>happen??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In here, we choose the rotated box, The first 4</a:t>
            </a:r>
            <a:r>
              <a:t> </a:t>
            </a:r>
            <a:r>
              <a:t>steps are same with the last image. But when we finding and sorting the 4 corners, did you see any difference?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8" cy="594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2362200" y="5041698"/>
            <a:ext cx="6515100" cy="57150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2362200" y="2603500"/>
            <a:ext cx="6477000" cy="2264835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8273661" y="208280"/>
            <a:ext cx="292878" cy="2819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15" name="Shape 115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24" name="Shape 124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sz="quarter" idx="1"/>
          </p:nvPr>
        </p:nvSpPr>
        <p:spPr>
          <a:xfrm>
            <a:off x="1371600" y="2286000"/>
            <a:ext cx="7123117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433854" y="1535696"/>
            <a:ext cx="427692" cy="43433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8" name="Shape 48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609600" y="2133131"/>
            <a:ext cx="3886200" cy="2921002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609600" y="1513651"/>
            <a:ext cx="3886200" cy="58928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/>
          </a:p>
        </p:txBody>
      </p:sp>
      <p:sp>
        <p:nvSpPr>
          <p:cNvPr id="59" name="Shape 59"/>
          <p:cNvSpPr/>
          <p:nvPr>
            <p:ph type="body" sz="quarter" idx="14"/>
          </p:nvPr>
        </p:nvSpPr>
        <p:spPr>
          <a:xfrm>
            <a:off x="4800600" y="1513651"/>
            <a:ext cx="3886200" cy="58928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/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xfrm>
            <a:off x="120261" y="5224780"/>
            <a:ext cx="292878" cy="2819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8" tIns="91438" rIns="91438" bIns="91438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8"/>
            <a:ext cx="9144001" cy="739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2"/>
            <a:ext cx="100587" cy="57226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483092" y="3923296"/>
            <a:ext cx="481616" cy="4851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4"/>
            <a:ext cx="9144000" cy="2667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0" y="1254954"/>
            <a:ext cx="533400" cy="1905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590551" y="1254954"/>
            <a:ext cx="8553451" cy="190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20261" y="1209238"/>
            <a:ext cx="292878" cy="2819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5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◉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5" marR="0" indent="-28822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1" marR="0" indent="-33145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4" marR="0" indent="-36828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video" Target="../media/media1.mp4"/><Relationship Id="rId10" Type="http://schemas.microsoft.com/office/2007/relationships/media" Target="../media/media1.mp4"/><Relationship Id="rId11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1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ctrTitle"/>
          </p:nvPr>
        </p:nvSpPr>
        <p:spPr>
          <a:xfrm>
            <a:off x="3704180" y="669564"/>
            <a:ext cx="6217289" cy="1786690"/>
          </a:xfrm>
          <a:prstGeom prst="rect">
            <a:avLst/>
          </a:prstGeom>
        </p:spPr>
        <p:txBody>
          <a:bodyPr/>
          <a:lstStyle/>
          <a:p>
            <a:pPr defTabSz="868680"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Lego </a:t>
            </a:r>
          </a:p>
          <a:p>
            <a:pPr defTabSz="868680"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Package </a:t>
            </a:r>
          </a:p>
          <a:p>
            <a:pPr defTabSz="868680"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3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287" y="688840"/>
            <a:ext cx="1311142" cy="131114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063858" y="2350771"/>
            <a:ext cx="1361997" cy="1150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5862630" y="3226565"/>
            <a:ext cx="2811621" cy="1150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47" name="image14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9652"/>
            <a:ext cx="4320000" cy="319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115615" y="3577580"/>
            <a:ext cx="3162334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Pick quadrilateral 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Calculate tM &amp; Recover image</a:t>
            </a:r>
          </a:p>
        </p:txBody>
      </p:sp>
      <p:sp>
        <p:nvSpPr>
          <p:cNvPr id="250" name="Shape 250"/>
          <p:cNvSpPr/>
          <p:nvPr/>
        </p:nvSpPr>
        <p:spPr>
          <a:xfrm>
            <a:off x="5220072" y="5045193"/>
            <a:ext cx="124736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Is that finish?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56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1115615" y="3577580"/>
            <a:ext cx="3162334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Calculate tM &amp; Recover image</a:t>
            </a:r>
          </a:p>
        </p:txBody>
      </p:sp>
      <p:sp>
        <p:nvSpPr>
          <p:cNvPr id="259" name="Shape 259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6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Shape 273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4" name="Shape 274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Shape 275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6" name="Shape 276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7" name="Shape 277"/>
          <p:cNvSpPr/>
          <p:nvPr/>
        </p:nvSpPr>
        <p:spPr>
          <a:xfrm>
            <a:off x="311892" y="3243431"/>
            <a:ext cx="23027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8" name="Shape 278"/>
          <p:cNvSpPr/>
          <p:nvPr/>
        </p:nvSpPr>
        <p:spPr>
          <a:xfrm>
            <a:off x="31490" y="2641475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9" name="Shape 279"/>
          <p:cNvSpPr/>
          <p:nvPr/>
        </p:nvSpPr>
        <p:spPr>
          <a:xfrm>
            <a:off x="180372" y="2391120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0" name="Shape 280"/>
          <p:cNvSpPr/>
          <p:nvPr/>
        </p:nvSpPr>
        <p:spPr>
          <a:xfrm>
            <a:off x="174241" y="3536541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1" name="Shape 281"/>
          <p:cNvSpPr/>
          <p:nvPr/>
        </p:nvSpPr>
        <p:spPr>
          <a:xfrm>
            <a:off x="1115615" y="3577580"/>
            <a:ext cx="3162334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Calculate tM &amp; Recover image</a:t>
            </a:r>
          </a:p>
        </p:txBody>
      </p:sp>
      <p:sp>
        <p:nvSpPr>
          <p:cNvPr id="282" name="Shape 28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87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Shape 292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Shape 293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>
            <a:off x="311892" y="3243431"/>
            <a:ext cx="23027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97" name="Shape 297"/>
          <p:cNvSpPr/>
          <p:nvPr/>
        </p:nvSpPr>
        <p:spPr>
          <a:xfrm>
            <a:off x="174241" y="3536541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98" name="Shape 298"/>
          <p:cNvSpPr/>
          <p:nvPr/>
        </p:nvSpPr>
        <p:spPr>
          <a:xfrm>
            <a:off x="31490" y="2641475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9" name="Shape 299"/>
          <p:cNvSpPr/>
          <p:nvPr/>
        </p:nvSpPr>
        <p:spPr>
          <a:xfrm>
            <a:off x="180372" y="2391120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00" name="image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1115615" y="3577580"/>
            <a:ext cx="3162334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Calculate tM &amp; Recover image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07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Shape 318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9" name="Shape 319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0" name="Shape 320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>
            <a:solidFill>
              <a:srgbClr val="28A0B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1" name="Shape 321"/>
          <p:cNvSpPr/>
          <p:nvPr/>
        </p:nvSpPr>
        <p:spPr>
          <a:xfrm>
            <a:off x="311892" y="3243431"/>
            <a:ext cx="23027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2" name="Shape 322"/>
          <p:cNvSpPr/>
          <p:nvPr/>
        </p:nvSpPr>
        <p:spPr>
          <a:xfrm>
            <a:off x="174241" y="3536541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23" name="Shape 323"/>
          <p:cNvSpPr/>
          <p:nvPr/>
        </p:nvSpPr>
        <p:spPr>
          <a:xfrm>
            <a:off x="31490" y="2641475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4" name="Shape 324"/>
          <p:cNvSpPr/>
          <p:nvPr/>
        </p:nvSpPr>
        <p:spPr>
          <a:xfrm>
            <a:off x="180372" y="2391120"/>
            <a:ext cx="2302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25" name="media1.mp4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1115615" y="3577580"/>
            <a:ext cx="3162334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red area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contours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Pick quadrilateral</a:t>
            </a:r>
            <a:r>
              <a:t> </a:t>
            </a:r>
            <a:r>
              <a:t>contour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Find and sort 4 corners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A6A6A6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Create standard square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C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Calculate tM &amp; Recover image</a:t>
            </a:r>
          </a:p>
        </p:txBody>
      </p:sp>
      <p:sp>
        <p:nvSpPr>
          <p:cNvPr id="327" name="Shape 327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2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32" name="media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60749" y="1764905"/>
            <a:ext cx="5615907" cy="415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1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269" y="1764905"/>
            <a:ext cx="3971130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4932757" y="3145532"/>
            <a:ext cx="1440161" cy="144016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539551" y="4781122"/>
            <a:ext cx="5698923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Matching the feature points with the standard logo image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Estimating</a:t>
            </a:r>
            <a:r>
              <a:t> </a:t>
            </a:r>
            <a:r>
              <a:t>rotation angle by matched feature points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Rotation again</a:t>
            </a:r>
          </a:p>
        </p:txBody>
      </p:sp>
      <p:sp>
        <p:nvSpPr>
          <p:cNvPr id="336" name="Shape 336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3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41" name="media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3692319" y="2324904"/>
            <a:ext cx="4320001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539551" y="4781122"/>
            <a:ext cx="5698923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Matching the feature points with the standard logo image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Estimating</a:t>
            </a:r>
            <a:r>
              <a:t> </a:t>
            </a:r>
            <a:r>
              <a:t>rotation angle by matched feature points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Rotation again</a:t>
            </a:r>
          </a:p>
        </p:txBody>
      </p:sp>
      <p:pic>
        <p:nvPicPr>
          <p:cNvPr id="343" name="image1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269" y="1764905"/>
            <a:ext cx="3971130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4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349" name="image19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281" y="1586860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20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281" y="2894993"/>
            <a:ext cx="1656544" cy="130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2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1281" y="4207145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22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30849" y="1616652"/>
            <a:ext cx="4303654" cy="338554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2244901" y="2567335"/>
            <a:ext cx="696872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Scaling</a:t>
            </a:r>
          </a:p>
        </p:txBody>
      </p:sp>
      <p:sp>
        <p:nvSpPr>
          <p:cNvPr id="354" name="Shape 354"/>
          <p:cNvSpPr/>
          <p:nvPr/>
        </p:nvSpPr>
        <p:spPr>
          <a:xfrm>
            <a:off x="2156997" y="3895531"/>
            <a:ext cx="779719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Rotation</a:t>
            </a:r>
          </a:p>
        </p:txBody>
      </p:sp>
      <p:sp>
        <p:nvSpPr>
          <p:cNvPr id="355" name="Shape 355"/>
          <p:cNvSpPr/>
          <p:nvPr/>
        </p:nvSpPr>
        <p:spPr>
          <a:xfrm>
            <a:off x="1903326" y="4973318"/>
            <a:ext cx="1086007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Perspective</a:t>
            </a:r>
          </a:p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transform</a:t>
            </a:r>
          </a:p>
        </p:txBody>
      </p:sp>
      <p:sp>
        <p:nvSpPr>
          <p:cNvPr id="356" name="Shape 356"/>
          <p:cNvSpPr/>
          <p:nvPr/>
        </p:nvSpPr>
        <p:spPr>
          <a:xfrm>
            <a:off x="4732735" y="5017739"/>
            <a:ext cx="1806584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Figx.</a:t>
            </a:r>
            <a:r>
              <a:t> </a:t>
            </a:r>
            <a:r>
              <a:t>Implementing result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</a:t>
            </a:r>
            <a:r>
              <a:t>-denoise</a:t>
            </a:r>
          </a:p>
        </p:txBody>
      </p:sp>
      <p:sp>
        <p:nvSpPr>
          <p:cNvPr id="362" name="Shape 362"/>
          <p:cNvSpPr/>
          <p:nvPr/>
        </p:nvSpPr>
        <p:spPr>
          <a:xfrm>
            <a:off x="609600" y="1633364"/>
            <a:ext cx="8612659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w Cen MT"/>
                <a:ea typeface="Tw Cen MT"/>
                <a:cs typeface="Tw Cen MT"/>
                <a:sym typeface="Tw Cen MT"/>
              </a:defRPr>
            </a:pPr>
            <a:r>
              <a:t>Problems: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Sharpness;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Light;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Background;</a:t>
            </a:r>
          </a:p>
        </p:txBody>
      </p:sp>
      <p:sp>
        <p:nvSpPr>
          <p:cNvPr id="363" name="Shape 363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64" name="Shape 364"/>
          <p:cNvSpPr/>
          <p:nvPr/>
        </p:nvSpPr>
        <p:spPr>
          <a:xfrm>
            <a:off x="3293605" y="1633364"/>
            <a:ext cx="3244646" cy="322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w Cen MT"/>
                <a:ea typeface="Tw Cen MT"/>
                <a:cs typeface="Tw Cen MT"/>
                <a:sym typeface="Tw Cen MT"/>
              </a:defRPr>
            </a:pPr>
            <a:r>
              <a:t>Approaches: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Sharpness: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  </a:t>
            </a:r>
            <a:r>
              <a:t>-De-convolution;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Normal: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  </a:t>
            </a:r>
            <a:r>
              <a:t>-Thresholding;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Background: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  </a:t>
            </a:r>
            <a:r>
              <a:t>-Heat Equation;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  </a:t>
            </a:r>
            <a:r>
              <a:t>-Canny Edge Detector;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  </a:t>
            </a:r>
            <a:r>
              <a:t>-Edge Connection;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  </a:t>
            </a:r>
            <a:r>
              <a:t>-Area Filled Function;</a:t>
            </a:r>
          </a:p>
          <a:p>
            <a:pPr lvl="1" indent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Light:</a:t>
            </a:r>
            <a:br/>
            <a:r>
              <a:t>         </a:t>
            </a:r>
            <a:r>
              <a:t>-Black and White Mask;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09599" y="2058105"/>
            <a:ext cx="6965376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Sharpness reflects how many details and how much acutance an image has. ( Clarkvision.com, 2016 ) 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sp>
        <p:nvSpPr>
          <p:cNvPr id="368" name="Shape 368"/>
          <p:cNvSpPr/>
          <p:nvPr/>
        </p:nvSpPr>
        <p:spPr>
          <a:xfrm>
            <a:off x="0" y="5242559"/>
            <a:ext cx="914400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200">
                <a:latin typeface="Tw Cen MT"/>
                <a:ea typeface="Tw Cen MT"/>
                <a:cs typeface="Tw Cen MT"/>
                <a:sym typeface="Tw Cen MT"/>
              </a:defRPr>
            </a:pPr>
            <a:r>
              <a:t>Clarkvision.com. (2016). </a:t>
            </a:r>
            <a:r>
              <a:rPr i="1"/>
              <a:t>Clarkvision: Image Restoration 2 Using Adaptive Richardson-Lucy Deconvolution</a:t>
            </a:r>
            <a:r>
              <a:t>. [online] Available at: http://www.clarkvision.com/articles/image-restoration2/ [Accessed 26 May 2016].</a:t>
            </a:r>
          </a:p>
        </p:txBody>
      </p:sp>
      <p:pic>
        <p:nvPicPr>
          <p:cNvPr id="36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10" y="2857500"/>
            <a:ext cx="3819291" cy="221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650" y="2857500"/>
            <a:ext cx="1339771" cy="145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071" y="2857500"/>
            <a:ext cx="1322371" cy="1416824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73" name="Shape 373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Sharpness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Flow Chart</a:t>
            </a:r>
          </a:p>
        </p:txBody>
      </p:sp>
      <p:grpSp>
        <p:nvGrpSpPr>
          <p:cNvPr id="142" name="Group 142"/>
          <p:cNvGrpSpPr/>
          <p:nvPr/>
        </p:nvGrpSpPr>
        <p:grpSpPr>
          <a:xfrm>
            <a:off x="530410" y="1881708"/>
            <a:ext cx="1481597" cy="1199471"/>
            <a:chOff x="0" y="0"/>
            <a:chExt cx="1481595" cy="1199470"/>
          </a:xfrm>
        </p:grpSpPr>
        <p:sp>
          <p:nvSpPr>
            <p:cNvPr id="140" name="Shape 140"/>
            <p:cNvSpPr/>
            <p:nvPr/>
          </p:nvSpPr>
          <p:spPr>
            <a:xfrm>
              <a:off x="-1" y="-1"/>
              <a:ext cx="1481597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-1" y="192066"/>
              <a:ext cx="1481597" cy="815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Lego Logo Detection &amp; Anti-distortion</a:t>
              </a:r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2260511" y="1881708"/>
            <a:ext cx="1481596" cy="1199471"/>
            <a:chOff x="0" y="0"/>
            <a:chExt cx="1481594" cy="1199470"/>
          </a:xfrm>
        </p:grpSpPr>
        <p:sp>
          <p:nvSpPr>
            <p:cNvPr id="143" name="Shape 143"/>
            <p:cNvSpPr/>
            <p:nvPr/>
          </p:nvSpPr>
          <p:spPr>
            <a:xfrm>
              <a:off x="-1" y="-1"/>
              <a:ext cx="1481596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-1" y="312716"/>
              <a:ext cx="1481596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Information Cropped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3945502" y="1881708"/>
            <a:ext cx="1481595" cy="1199471"/>
            <a:chOff x="0" y="0"/>
            <a:chExt cx="1481594" cy="1199470"/>
          </a:xfrm>
        </p:grpSpPr>
        <p:sp>
          <p:nvSpPr>
            <p:cNvPr id="146" name="Shape 146"/>
            <p:cNvSpPr/>
            <p:nvPr/>
          </p:nvSpPr>
          <p:spPr>
            <a:xfrm>
              <a:off x="-1" y="-1"/>
              <a:ext cx="1481596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-1" y="312716"/>
              <a:ext cx="1481596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De-noise and Thresholding</a:t>
              </a:r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5630493" y="1881708"/>
            <a:ext cx="1730720" cy="1199471"/>
            <a:chOff x="0" y="0"/>
            <a:chExt cx="1730718" cy="1199470"/>
          </a:xfrm>
        </p:grpSpPr>
        <p:sp>
          <p:nvSpPr>
            <p:cNvPr id="149" name="Shape 149"/>
            <p:cNvSpPr/>
            <p:nvPr/>
          </p:nvSpPr>
          <p:spPr>
            <a:xfrm>
              <a:off x="0" y="-1"/>
              <a:ext cx="1730719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0" y="192066"/>
              <a:ext cx="1730719" cy="815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Optical Character Recognition(OCR)</a:t>
              </a:r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2260511" y="3723578"/>
            <a:ext cx="1481596" cy="1199471"/>
            <a:chOff x="0" y="0"/>
            <a:chExt cx="1481594" cy="1199470"/>
          </a:xfrm>
        </p:grpSpPr>
        <p:sp>
          <p:nvSpPr>
            <p:cNvPr id="152" name="Shape 152"/>
            <p:cNvSpPr/>
            <p:nvPr/>
          </p:nvSpPr>
          <p:spPr>
            <a:xfrm>
              <a:off x="-1" y="-1"/>
              <a:ext cx="1481596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-1" y="312716"/>
              <a:ext cx="1481596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CNN Training Dataset </a:t>
              </a:r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3945502" y="3723578"/>
            <a:ext cx="1481595" cy="1199471"/>
            <a:chOff x="0" y="0"/>
            <a:chExt cx="1481594" cy="1199470"/>
          </a:xfrm>
        </p:grpSpPr>
        <p:sp>
          <p:nvSpPr>
            <p:cNvPr id="155" name="Shape 155"/>
            <p:cNvSpPr/>
            <p:nvPr/>
          </p:nvSpPr>
          <p:spPr>
            <a:xfrm>
              <a:off x="-1" y="-1"/>
              <a:ext cx="1481596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-1" y="433365"/>
              <a:ext cx="1481596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CNN Predict </a:t>
              </a:r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5630493" y="3723578"/>
            <a:ext cx="1481595" cy="1199471"/>
            <a:chOff x="0" y="0"/>
            <a:chExt cx="1481594" cy="1199470"/>
          </a:xfrm>
        </p:grpSpPr>
        <p:sp>
          <p:nvSpPr>
            <p:cNvPr id="158" name="Shape 158"/>
            <p:cNvSpPr/>
            <p:nvPr/>
          </p:nvSpPr>
          <p:spPr>
            <a:xfrm>
              <a:off x="-1" y="-1"/>
              <a:ext cx="1481596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-1" y="433365"/>
              <a:ext cx="1481596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Combine Result</a:t>
              </a:r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7315485" y="3723578"/>
            <a:ext cx="1481596" cy="1199471"/>
            <a:chOff x="0" y="0"/>
            <a:chExt cx="1481595" cy="1199470"/>
          </a:xfrm>
        </p:grpSpPr>
        <p:sp>
          <p:nvSpPr>
            <p:cNvPr id="161" name="Shape 161"/>
            <p:cNvSpPr/>
            <p:nvPr/>
          </p:nvSpPr>
          <p:spPr>
            <a:xfrm>
              <a:off x="-1" y="-1"/>
              <a:ext cx="1481597" cy="119947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-1" y="312716"/>
              <a:ext cx="1481597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Box Number Identified</a:t>
              </a:r>
            </a:p>
          </p:txBody>
        </p:sp>
      </p:grpSp>
      <p:sp>
        <p:nvSpPr>
          <p:cNvPr id="164" name="Shape 164"/>
          <p:cNvSpPr/>
          <p:nvPr/>
        </p:nvSpPr>
        <p:spPr>
          <a:xfrm>
            <a:off x="1767383" y="2241549"/>
            <a:ext cx="514352" cy="479790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3434203" y="2241549"/>
            <a:ext cx="514352" cy="479790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5184957" y="2241549"/>
            <a:ext cx="514352" cy="479790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3434203" y="4182583"/>
            <a:ext cx="514352" cy="479790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5184957" y="4182583"/>
            <a:ext cx="514352" cy="479790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6851339" y="4266958"/>
            <a:ext cx="514352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70" name="Shape 170"/>
          <p:cNvSpPr/>
          <p:nvPr/>
        </p:nvSpPr>
        <p:spPr>
          <a:xfrm rot="5411625">
            <a:off x="6154606" y="3032911"/>
            <a:ext cx="682941" cy="749860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71" name="Shape 171"/>
          <p:cNvSpPr/>
          <p:nvPr/>
        </p:nvSpPr>
        <p:spPr>
          <a:xfrm rot="5411625">
            <a:off x="2660061" y="3032911"/>
            <a:ext cx="682942" cy="749860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72" name="Shape 172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7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10" y="3238319"/>
            <a:ext cx="1372197" cy="2212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376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118" y="3811404"/>
            <a:ext cx="2880001" cy="1475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90144"/>
            <a:ext cx="2880000" cy="1484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369" y="1947364"/>
            <a:ext cx="2880001" cy="149358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1464152" y="3492112"/>
            <a:ext cx="136025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a. Good</a:t>
            </a:r>
          </a:p>
        </p:txBody>
      </p:sp>
      <p:sp>
        <p:nvSpPr>
          <p:cNvPr id="380" name="Shape 380"/>
          <p:cNvSpPr/>
          <p:nvPr/>
        </p:nvSpPr>
        <p:spPr>
          <a:xfrm>
            <a:off x="5133111" y="3444862"/>
            <a:ext cx="153851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b. Poor</a:t>
            </a:r>
          </a:p>
        </p:txBody>
      </p:sp>
      <p:sp>
        <p:nvSpPr>
          <p:cNvPr id="381" name="Shape 381"/>
          <p:cNvSpPr/>
          <p:nvPr/>
        </p:nvSpPr>
        <p:spPr>
          <a:xfrm>
            <a:off x="3321860" y="5290444"/>
            <a:ext cx="153851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c. Bad</a:t>
            </a:r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83" name="Shape 383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Background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Light</a:t>
            </a:r>
          </a:p>
        </p:txBody>
      </p:sp>
      <p:sp>
        <p:nvSpPr>
          <p:cNvPr id="386" name="Shape 386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387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58" y="2013359"/>
            <a:ext cx="5035357" cy="292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159" y="2191515"/>
            <a:ext cx="5363544" cy="29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975" y="2423762"/>
            <a:ext cx="5438559" cy="286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75" y="2543323"/>
            <a:ext cx="4388355" cy="291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2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871" y="2677221"/>
            <a:ext cx="4973085" cy="292973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0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2"/>
      <p:bldP build="whole" bldLvl="1" animBg="1" rev="0" advAuto="0" spid="387" grpId="1"/>
      <p:bldP build="whole" bldLvl="1" animBg="1" rev="0" advAuto="0" spid="390" grpId="4"/>
      <p:bldP build="whole" bldLvl="1" animBg="1" rev="0" advAuto="0" spid="389" grpId="3"/>
      <p:bldP build="whole" bldLvl="1" animBg="1" rev="0" advAuto="0" spid="391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De-convolution</a:t>
            </a:r>
          </a:p>
        </p:txBody>
      </p:sp>
      <p:sp>
        <p:nvSpPr>
          <p:cNvPr id="395" name="Shape 39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396" name="image3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90" y="2136972"/>
            <a:ext cx="1957672" cy="20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34.png"/>
          <p:cNvPicPr>
            <a:picLocks noChangeAspect="1"/>
          </p:cNvPicPr>
          <p:nvPr/>
        </p:nvPicPr>
        <p:blipFill>
          <a:blip r:embed="rId3">
            <a:extLst/>
          </a:blip>
          <a:srcRect l="0" t="10238" r="0" b="0"/>
          <a:stretch>
            <a:fillRect/>
          </a:stretch>
        </p:blipFill>
        <p:spPr>
          <a:xfrm>
            <a:off x="3594279" y="2128961"/>
            <a:ext cx="1957671" cy="2083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471" y="2087040"/>
            <a:ext cx="1966995" cy="2097505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560765" y="4319277"/>
            <a:ext cx="108012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a. origin</a:t>
            </a:r>
          </a:p>
        </p:txBody>
      </p:sp>
      <p:sp>
        <p:nvSpPr>
          <p:cNvPr id="400" name="Shape 400"/>
          <p:cNvSpPr/>
          <p:nvPr/>
        </p:nvSpPr>
        <p:spPr>
          <a:xfrm>
            <a:off x="3811994" y="4319277"/>
            <a:ext cx="152001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b. Sharper</a:t>
            </a:r>
          </a:p>
        </p:txBody>
      </p:sp>
      <p:sp>
        <p:nvSpPr>
          <p:cNvPr id="401" name="Shape 401"/>
          <p:cNvSpPr/>
          <p:nvPr/>
        </p:nvSpPr>
        <p:spPr>
          <a:xfrm>
            <a:off x="6066473" y="4319277"/>
            <a:ext cx="196699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c. Over Sharpness</a:t>
            </a:r>
          </a:p>
        </p:txBody>
      </p:sp>
      <p:grpSp>
        <p:nvGrpSpPr>
          <p:cNvPr id="404" name="Group 404"/>
          <p:cNvGrpSpPr/>
          <p:nvPr/>
        </p:nvGrpSpPr>
        <p:grpSpPr>
          <a:xfrm>
            <a:off x="609599" y="4860682"/>
            <a:ext cx="3314330" cy="523513"/>
            <a:chOff x="0" y="-1"/>
            <a:chExt cx="3314329" cy="523512"/>
          </a:xfrm>
        </p:grpSpPr>
        <p:sp>
          <p:nvSpPr>
            <p:cNvPr id="402" name="Shape 402"/>
            <p:cNvSpPr/>
            <p:nvPr/>
          </p:nvSpPr>
          <p:spPr>
            <a:xfrm>
              <a:off x="-1" y="-2"/>
              <a:ext cx="3314330" cy="523513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>
              <a:off x="-1" y="-2"/>
              <a:ext cx="3314330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sp>
        <p:nvSpPr>
          <p:cNvPr id="405" name="Shape 405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Thresholding</a:t>
            </a:r>
          </a:p>
        </p:txBody>
      </p:sp>
      <p:sp>
        <p:nvSpPr>
          <p:cNvPr id="408" name="Shape 408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sp>
        <p:nvSpPr>
          <p:cNvPr id="409" name="Shape 409"/>
          <p:cNvSpPr/>
          <p:nvPr/>
        </p:nvSpPr>
        <p:spPr>
          <a:xfrm>
            <a:off x="613498" y="4729707"/>
            <a:ext cx="222587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Otsu Thresholding</a:t>
            </a:r>
          </a:p>
        </p:txBody>
      </p:sp>
      <p:pic>
        <p:nvPicPr>
          <p:cNvPr id="410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9731"/>
            <a:ext cx="2286314" cy="1930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5875" y="2189728"/>
            <a:ext cx="2210217" cy="192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6052" y="2189728"/>
            <a:ext cx="2387458" cy="192573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3995939" y="4240117"/>
            <a:ext cx="113008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b. Bad</a:t>
            </a:r>
          </a:p>
        </p:txBody>
      </p:sp>
      <p:sp>
        <p:nvSpPr>
          <p:cNvPr id="414" name="Shape 414"/>
          <p:cNvSpPr/>
          <p:nvPr/>
        </p:nvSpPr>
        <p:spPr>
          <a:xfrm>
            <a:off x="1161394" y="4240117"/>
            <a:ext cx="113008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a. Good</a:t>
            </a:r>
          </a:p>
        </p:txBody>
      </p:sp>
      <p:sp>
        <p:nvSpPr>
          <p:cNvPr id="415" name="Shape 415"/>
          <p:cNvSpPr/>
          <p:nvPr/>
        </p:nvSpPr>
        <p:spPr>
          <a:xfrm>
            <a:off x="6688942" y="4240117"/>
            <a:ext cx="146167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c. Optimal</a:t>
            </a:r>
          </a:p>
        </p:txBody>
      </p:sp>
      <p:sp>
        <p:nvSpPr>
          <p:cNvPr id="416" name="Shape 416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Heat Equation</a:t>
            </a:r>
          </a:p>
        </p:txBody>
      </p:sp>
      <p:sp>
        <p:nvSpPr>
          <p:cNvPr id="419" name="Shape 419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420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61" y="2149748"/>
            <a:ext cx="1757832" cy="1826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149748"/>
            <a:ext cx="1760035" cy="1826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3" y="2149748"/>
            <a:ext cx="1688128" cy="1826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0041" y="2149748"/>
            <a:ext cx="1726377" cy="185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/>
          <p:nvPr/>
        </p:nvSpPr>
        <p:spPr>
          <a:xfrm>
            <a:off x="924573" y="4160701"/>
            <a:ext cx="113008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a. original</a:t>
            </a:r>
          </a:p>
        </p:txBody>
      </p:sp>
      <p:sp>
        <p:nvSpPr>
          <p:cNvPr id="425" name="Shape 425"/>
          <p:cNvSpPr/>
          <p:nvPr/>
        </p:nvSpPr>
        <p:spPr>
          <a:xfrm>
            <a:off x="3003793" y="4160701"/>
            <a:ext cx="9361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b. Edge</a:t>
            </a:r>
          </a:p>
        </p:txBody>
      </p:sp>
      <p:sp>
        <p:nvSpPr>
          <p:cNvPr id="426" name="Shape 426"/>
          <p:cNvSpPr/>
          <p:nvPr/>
        </p:nvSpPr>
        <p:spPr>
          <a:xfrm>
            <a:off x="4121379" y="4160701"/>
            <a:ext cx="268232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c. T=1/35, iteration=13</a:t>
            </a:r>
          </a:p>
        </p:txBody>
      </p:sp>
      <p:sp>
        <p:nvSpPr>
          <p:cNvPr id="427" name="Shape 427"/>
          <p:cNvSpPr/>
          <p:nvPr/>
        </p:nvSpPr>
        <p:spPr>
          <a:xfrm>
            <a:off x="6985175" y="4160701"/>
            <a:ext cx="936106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d. Edge</a:t>
            </a:r>
          </a:p>
        </p:txBody>
      </p:sp>
      <p:grpSp>
        <p:nvGrpSpPr>
          <p:cNvPr id="430" name="Group 430"/>
          <p:cNvGrpSpPr/>
          <p:nvPr/>
        </p:nvGrpSpPr>
        <p:grpSpPr>
          <a:xfrm>
            <a:off x="609597" y="4493443"/>
            <a:ext cx="6194102" cy="1221975"/>
            <a:chOff x="0" y="0"/>
            <a:chExt cx="6194101" cy="1221974"/>
          </a:xfrm>
        </p:grpSpPr>
        <p:sp>
          <p:nvSpPr>
            <p:cNvPr id="428" name="Shape 428"/>
            <p:cNvSpPr/>
            <p:nvPr/>
          </p:nvSpPr>
          <p:spPr>
            <a:xfrm>
              <a:off x="-1" y="-1"/>
              <a:ext cx="6194102" cy="1221976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-1" y="0"/>
              <a:ext cx="6194102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sp>
        <p:nvSpPr>
          <p:cNvPr id="431" name="Shape 431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Canny Edge Detector</a:t>
            </a:r>
          </a:p>
        </p:txBody>
      </p:sp>
      <p:sp>
        <p:nvSpPr>
          <p:cNvPr id="434" name="Shape 434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435" name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54639"/>
            <a:ext cx="2378225" cy="252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81" y="2154639"/>
            <a:ext cx="2376237" cy="252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175" y="2148396"/>
            <a:ext cx="2342278" cy="253099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1137659" y="4896604"/>
            <a:ext cx="132210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a. Original</a:t>
            </a:r>
          </a:p>
        </p:txBody>
      </p:sp>
      <p:sp>
        <p:nvSpPr>
          <p:cNvPr id="439" name="Shape 439"/>
          <p:cNvSpPr/>
          <p:nvPr/>
        </p:nvSpPr>
        <p:spPr>
          <a:xfrm>
            <a:off x="3738159" y="4896604"/>
            <a:ext cx="166768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b. Thresholding</a:t>
            </a:r>
          </a:p>
        </p:txBody>
      </p:sp>
      <p:sp>
        <p:nvSpPr>
          <p:cNvPr id="440" name="Shape 440"/>
          <p:cNvSpPr/>
          <p:nvPr/>
        </p:nvSpPr>
        <p:spPr>
          <a:xfrm>
            <a:off x="6459223" y="4896604"/>
            <a:ext cx="173618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c. Heat-Equation</a:t>
            </a:r>
          </a:p>
        </p:txBody>
      </p:sp>
      <p:sp>
        <p:nvSpPr>
          <p:cNvPr id="441" name="Shape 441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Edge Connection</a:t>
            </a:r>
          </a:p>
        </p:txBody>
      </p:sp>
      <p:sp>
        <p:nvSpPr>
          <p:cNvPr id="444" name="Shape 444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445" name="image4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052653"/>
            <a:ext cx="1829146" cy="17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99" y="2052653"/>
            <a:ext cx="4320484" cy="17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3867525"/>
            <a:ext cx="4320483" cy="175471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Area Filled Function</a:t>
            </a:r>
          </a:p>
        </p:txBody>
      </p:sp>
      <p:sp>
        <p:nvSpPr>
          <p:cNvPr id="451" name="Shape 451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452" name="image5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232" y="2321534"/>
            <a:ext cx="2062931" cy="1982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5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311167"/>
            <a:ext cx="2062930" cy="1982557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5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865" y="2321534"/>
            <a:ext cx="2062932" cy="1982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609600" y="1489348"/>
            <a:ext cx="8612659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Black and White Mask</a:t>
            </a:r>
          </a:p>
        </p:txBody>
      </p:sp>
      <p:sp>
        <p:nvSpPr>
          <p:cNvPr id="458" name="Shape 458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 Preprocessing-denoise</a:t>
            </a:r>
          </a:p>
        </p:txBody>
      </p:sp>
      <p:pic>
        <p:nvPicPr>
          <p:cNvPr id="459" name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82" y="1964694"/>
            <a:ext cx="6223002" cy="3606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79" y="1964694"/>
            <a:ext cx="6337302" cy="3632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2668" y="1949424"/>
            <a:ext cx="5080003" cy="3670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0254" y="1963410"/>
            <a:ext cx="4927602" cy="3657602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463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2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2"/>
      <p:bldP build="whole" bldLvl="1" animBg="1" rev="0" advAuto="0" spid="459" grpId="1"/>
      <p:bldP build="whole" bldLvl="1" animBg="1" rev="0" advAuto="0" spid="461" grpId="3"/>
      <p:bldP build="whole" bldLvl="1" animBg="1" rev="0" advAuto="0" spid="462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Optical Number Recognition</a:t>
            </a:r>
          </a:p>
        </p:txBody>
      </p:sp>
      <p:sp>
        <p:nvSpPr>
          <p:cNvPr id="466" name="Shape 466"/>
          <p:cNvSpPr/>
          <p:nvPr>
            <p:ph type="body" idx="1"/>
          </p:nvPr>
        </p:nvSpPr>
        <p:spPr>
          <a:xfrm>
            <a:off x="609600" y="1675112"/>
            <a:ext cx="8153400" cy="332095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 startAt="1"/>
              <a:defRPr sz="3200"/>
            </a:pPr>
            <a:r>
              <a:t>Generate the training set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Three features – </a:t>
            </a:r>
            <a:r>
              <a:rPr b="1" sz="1800">
                <a:solidFill>
                  <a:srgbClr val="FF0000"/>
                </a:solidFill>
              </a:rPr>
              <a:t>Original image, Canny image, Gradient image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Train the classifier – </a:t>
            </a:r>
            <a:r>
              <a:rPr b="1" sz="1800">
                <a:solidFill>
                  <a:srgbClr val="FF0000"/>
                </a:solidFill>
              </a:rPr>
              <a:t>KNN, SVM, Random Forest</a:t>
            </a:r>
            <a:endParaRPr b="1" sz="240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 startAt="1"/>
              <a:defRPr sz="3200"/>
            </a:pPr>
            <a:r>
              <a:t>Pick the result </a:t>
            </a:r>
          </a:p>
          <a:p>
            <a:pPr marL="342900" indent="-342900">
              <a:buFontTx/>
              <a:buAutoNum type="arabicPeriod" startAt="1"/>
              <a:defRPr sz="3200"/>
            </a:pPr>
            <a:r>
              <a:t>Pick the 5 numbers out</a:t>
            </a:r>
          </a:p>
        </p:txBody>
      </p:sp>
      <p:sp>
        <p:nvSpPr>
          <p:cNvPr id="467" name="Shape 467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76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4259" y="1492281"/>
            <a:ext cx="2520001" cy="186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2379" y="1489955"/>
            <a:ext cx="2520001" cy="186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8178" y="1489348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98735" y="1489349"/>
            <a:ext cx="2520001" cy="186666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2401840" y="3358948"/>
            <a:ext cx="148143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Scaling</a:t>
            </a:r>
            <a:r>
              <a:t> </a:t>
            </a:r>
            <a:r>
              <a:t>change</a:t>
            </a:r>
          </a:p>
        </p:txBody>
      </p:sp>
      <p:sp>
        <p:nvSpPr>
          <p:cNvPr id="181" name="Shape 181"/>
          <p:cNvSpPr/>
          <p:nvPr/>
        </p:nvSpPr>
        <p:spPr>
          <a:xfrm>
            <a:off x="4800156" y="3358948"/>
            <a:ext cx="840504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Rotation</a:t>
            </a:r>
          </a:p>
        </p:txBody>
      </p:sp>
      <p:sp>
        <p:nvSpPr>
          <p:cNvPr id="182" name="Shape 182"/>
          <p:cNvSpPr/>
          <p:nvPr/>
        </p:nvSpPr>
        <p:spPr>
          <a:xfrm>
            <a:off x="6524258" y="3356014"/>
            <a:ext cx="204188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Perspective</a:t>
            </a:r>
            <a:r>
              <a:t> </a:t>
            </a:r>
            <a:r>
              <a:t>transform</a:t>
            </a:r>
          </a:p>
        </p:txBody>
      </p:sp>
      <p:sp>
        <p:nvSpPr>
          <p:cNvPr id="183" name="Shape 183"/>
          <p:cNvSpPr/>
          <p:nvPr/>
        </p:nvSpPr>
        <p:spPr>
          <a:xfrm>
            <a:off x="467699" y="3361459"/>
            <a:ext cx="144325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Standard</a:t>
            </a:r>
            <a:r>
              <a:t> </a:t>
            </a:r>
            <a:r>
              <a:t>form</a:t>
            </a:r>
          </a:p>
        </p:txBody>
      </p:sp>
      <p:sp>
        <p:nvSpPr>
          <p:cNvPr id="184" name="Shape 184"/>
          <p:cNvSpPr/>
          <p:nvPr/>
        </p:nvSpPr>
        <p:spPr>
          <a:xfrm>
            <a:off x="251519" y="3839478"/>
            <a:ext cx="7200801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We</a:t>
            </a:r>
            <a:r>
              <a:t> </a:t>
            </a:r>
            <a:r>
              <a:t>use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to</a:t>
            </a:r>
            <a:r>
              <a:t> </a:t>
            </a:r>
            <a:r>
              <a:rPr>
                <a:solidFill>
                  <a:srgbClr val="C00000"/>
                </a:solidFill>
              </a:rPr>
              <a:t>detect the red logo, recover</a:t>
            </a:r>
            <a:r>
              <a:rPr>
                <a:solidFill>
                  <a:srgbClr val="C00000"/>
                </a:solidFill>
              </a:rPr>
              <a:t> </a:t>
            </a:r>
            <a:r>
              <a:rPr>
                <a:solidFill>
                  <a:srgbClr val="C00000"/>
                </a:solidFill>
              </a:rPr>
              <a:t>the</a:t>
            </a:r>
            <a:r>
              <a:rPr>
                <a:solidFill>
                  <a:srgbClr val="C00000"/>
                </a:solidFill>
              </a:rPr>
              <a:t> </a:t>
            </a:r>
            <a:r>
              <a:rPr>
                <a:solidFill>
                  <a:srgbClr val="C00000"/>
                </a:solidFill>
              </a:rPr>
              <a:t>shooting</a:t>
            </a:r>
            <a:r>
              <a:rPr>
                <a:solidFill>
                  <a:srgbClr val="C00000"/>
                </a:solidFill>
              </a:rPr>
              <a:t> </a:t>
            </a:r>
            <a:r>
              <a:rPr>
                <a:solidFill>
                  <a:srgbClr val="C00000"/>
                </a:solidFill>
              </a:rPr>
              <a:t>box</a:t>
            </a:r>
            <a:r>
              <a:rPr>
                <a:solidFill>
                  <a:srgbClr val="C00000"/>
                </a:solidFill>
              </a:rPr>
              <a:t> </a:t>
            </a:r>
            <a:r>
              <a:t>to</a:t>
            </a:r>
            <a:r>
              <a:t> </a:t>
            </a: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from</a:t>
            </a:r>
            <a:r>
              <a:t> </a:t>
            </a:r>
            <a:r>
              <a:t>any</a:t>
            </a:r>
            <a:r>
              <a:t> </a:t>
            </a:r>
            <a:r>
              <a:t>shooting</a:t>
            </a:r>
            <a:r>
              <a:t> </a:t>
            </a:r>
            <a:r>
              <a:t>angle</a:t>
            </a:r>
            <a:r>
              <a:t> </a:t>
            </a:r>
            <a:r>
              <a:t>and</a:t>
            </a:r>
            <a:r>
              <a:t> </a:t>
            </a:r>
            <a:r>
              <a:t>extract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of</a:t>
            </a:r>
            <a:r>
              <a:t> </a:t>
            </a:r>
            <a:r>
              <a:t>the</a:t>
            </a:r>
            <a:r>
              <a:t> </a:t>
            </a:r>
            <a:r>
              <a:t>number.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Number area is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under</a:t>
            </a:r>
            <a:r>
              <a:t> </a:t>
            </a:r>
            <a:r>
              <a:t>the</a:t>
            </a:r>
            <a:r>
              <a:t> </a:t>
            </a:r>
            <a:r>
              <a:t>logo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was</a:t>
            </a:r>
            <a:r>
              <a:t> </a:t>
            </a:r>
            <a:r>
              <a:t>defined</a:t>
            </a:r>
            <a:r>
              <a:t> </a:t>
            </a:r>
            <a:r>
              <a:t>as</a:t>
            </a:r>
            <a:r>
              <a:t> </a:t>
            </a:r>
            <a:r>
              <a:t>the</a:t>
            </a:r>
            <a:r>
              <a:t> </a:t>
            </a:r>
            <a:r>
              <a:t>box</a:t>
            </a:r>
            <a:r>
              <a:t> </a:t>
            </a:r>
            <a:r>
              <a:t>surface</a:t>
            </a:r>
            <a:r>
              <a:t> </a:t>
            </a:r>
            <a:r>
              <a:t>parallel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shooting</a:t>
            </a:r>
            <a:r>
              <a:t> </a:t>
            </a:r>
            <a:r>
              <a:t>camera</a:t>
            </a:r>
            <a:r>
              <a:t> </a:t>
            </a:r>
            <a:r>
              <a:t>and</a:t>
            </a:r>
            <a:r>
              <a:t> </a:t>
            </a:r>
            <a:r>
              <a:t>the</a:t>
            </a:r>
            <a:r>
              <a:t> </a:t>
            </a:r>
            <a:r>
              <a:t>texts</a:t>
            </a:r>
            <a:r>
              <a:t> </a:t>
            </a:r>
            <a:r>
              <a:t>are</a:t>
            </a:r>
            <a:r>
              <a:t> </a:t>
            </a:r>
            <a:r>
              <a:t>normal</a:t>
            </a:r>
            <a:r>
              <a:t> </a:t>
            </a:r>
            <a:r>
              <a:t>morphology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Training data</a:t>
            </a:r>
          </a:p>
        </p:txBody>
      </p:sp>
      <p:sp>
        <p:nvSpPr>
          <p:cNvPr id="470" name="Shape 470"/>
          <p:cNvSpPr/>
          <p:nvPr>
            <p:ph type="body" idx="1"/>
          </p:nvPr>
        </p:nvSpPr>
        <p:spPr>
          <a:xfrm>
            <a:off x="609600" y="1608851"/>
            <a:ext cx="8153400" cy="36406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There are around </a:t>
            </a:r>
            <a:r>
              <a:rPr>
                <a:solidFill>
                  <a:srgbClr val="FF0000"/>
                </a:solidFill>
              </a:rPr>
              <a:t>1000</a:t>
            </a:r>
            <a:r>
              <a:t> samples for each number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Each number was reshaped to </a:t>
            </a:r>
            <a:r>
              <a:rPr>
                <a:solidFill>
                  <a:srgbClr val="FF0000"/>
                </a:solidFill>
              </a:rPr>
              <a:t>16*16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Doing </a:t>
            </a:r>
            <a:r>
              <a:rPr>
                <a:solidFill>
                  <a:srgbClr val="FF0000"/>
                </a:solidFill>
              </a:rPr>
              <a:t>Canny</a:t>
            </a:r>
            <a:r>
              <a:t> and </a:t>
            </a:r>
            <a:r>
              <a:rPr>
                <a:solidFill>
                  <a:srgbClr val="FF0000"/>
                </a:solidFill>
              </a:rPr>
              <a:t>HOG</a:t>
            </a:r>
            <a:r>
              <a:t>(for the gradient) for each reshaped image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Turn the outputs to a </a:t>
            </a:r>
            <a:r>
              <a:rPr>
                <a:solidFill>
                  <a:srgbClr val="FF0000"/>
                </a:solidFill>
              </a:rPr>
              <a:t>1*256</a:t>
            </a:r>
            <a:r>
              <a:t> array.</a:t>
            </a:r>
            <a:endParaRPr sz="2600"/>
          </a:p>
          <a:p>
            <a:pPr marL="342900" indent="-342900">
              <a:lnSpc>
                <a:spcPct val="90000"/>
              </a:lnSpc>
              <a:buFontTx/>
              <a:buAutoNum type="arabicPeriod" startAt="1"/>
            </a:pPr>
            <a:r>
              <a:t>Then we got the Training set, around </a:t>
            </a:r>
            <a:r>
              <a:rPr>
                <a:solidFill>
                  <a:srgbClr val="FF0000"/>
                </a:solidFill>
              </a:rPr>
              <a:t>3000 </a:t>
            </a:r>
            <a:r>
              <a:t>samples for</a:t>
            </a:r>
            <a:r>
              <a:t> </a:t>
            </a:r>
            <a:r>
              <a:t>each</a:t>
            </a:r>
            <a:r>
              <a:t> </a:t>
            </a:r>
            <a:r>
              <a:t>number</a:t>
            </a:r>
          </a:p>
        </p:txBody>
      </p:sp>
      <p:grpSp>
        <p:nvGrpSpPr>
          <p:cNvPr id="474" name="Group 474"/>
          <p:cNvGrpSpPr/>
          <p:nvPr/>
        </p:nvGrpSpPr>
        <p:grpSpPr>
          <a:xfrm>
            <a:off x="5021670" y="4472285"/>
            <a:ext cx="3728080" cy="1163561"/>
            <a:chOff x="0" y="0"/>
            <a:chExt cx="3728079" cy="1163560"/>
          </a:xfrm>
        </p:grpSpPr>
        <p:pic>
          <p:nvPicPr>
            <p:cNvPr id="471" name="image5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86645" y="-1"/>
              <a:ext cx="1241434" cy="1163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image5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251030" cy="1163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image5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51027" y="-1"/>
              <a:ext cx="1235620" cy="1163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5" name="Shape 475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Training set example</a:t>
            </a:r>
          </a:p>
        </p:txBody>
      </p:sp>
      <p:pic>
        <p:nvPicPr>
          <p:cNvPr id="478" name="image60.png" descr="E:\pycode\Raw_Images\9\cce2f2a5f9898931de49df7e603a3c2f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8" y="1273324"/>
            <a:ext cx="5087486" cy="51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61.png" descr="E:\pycode\Raw_Images\1\b99e109dafc21c5c011e1034bca7a74e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748" y="1298115"/>
            <a:ext cx="4731252" cy="4933947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Classifier</a:t>
            </a:r>
          </a:p>
        </p:txBody>
      </p:sp>
      <p:sp>
        <p:nvSpPr>
          <p:cNvPr id="483" name="Shape 483"/>
          <p:cNvSpPr/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 startAt="1"/>
              <a:defRPr sz="3000"/>
            </a:pPr>
            <a:r>
              <a:t>Random Forest</a:t>
            </a:r>
          </a:p>
        </p:txBody>
      </p:sp>
      <p:pic>
        <p:nvPicPr>
          <p:cNvPr id="484" name="image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5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Some Results</a:t>
            </a:r>
          </a:p>
        </p:txBody>
      </p:sp>
      <p:pic>
        <p:nvPicPr>
          <p:cNvPr id="488" name="image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39" y="3624181"/>
            <a:ext cx="3696028" cy="196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64.png"/>
          <p:cNvPicPr>
            <a:picLocks noChangeAspect="1"/>
          </p:cNvPicPr>
          <p:nvPr/>
        </p:nvPicPr>
        <p:blipFill>
          <a:blip r:embed="rId3">
            <a:extLst/>
          </a:blip>
          <a:srcRect l="0" t="50000" r="0" b="0"/>
          <a:stretch>
            <a:fillRect/>
          </a:stretch>
        </p:blipFill>
        <p:spPr>
          <a:xfrm>
            <a:off x="4378490" y="3692001"/>
            <a:ext cx="4487215" cy="190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5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1680"/>
          <a:stretch>
            <a:fillRect/>
          </a:stretch>
        </p:blipFill>
        <p:spPr>
          <a:xfrm>
            <a:off x="238539" y="1610381"/>
            <a:ext cx="3694365" cy="1866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6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8418" y="1610382"/>
            <a:ext cx="3451307" cy="1866624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Some Results</a:t>
            </a:r>
          </a:p>
        </p:txBody>
      </p:sp>
      <p:sp>
        <p:nvSpPr>
          <p:cNvPr id="495" name="Shape 495"/>
          <p:cNvSpPr/>
          <p:nvPr>
            <p:ph type="body" idx="1"/>
          </p:nvPr>
        </p:nvSpPr>
        <p:spPr>
          <a:xfrm>
            <a:off x="874644" y="1608852"/>
            <a:ext cx="7086632" cy="316433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96" name="imag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76" y="1638830"/>
            <a:ext cx="3047583" cy="1647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76" y="3504736"/>
            <a:ext cx="7947625" cy="201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633" y="1638830"/>
            <a:ext cx="3148779" cy="162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7633" y="3534150"/>
            <a:ext cx="3071427" cy="836158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CNN Training dataset</a:t>
            </a:r>
          </a:p>
        </p:txBody>
      </p:sp>
      <p:sp>
        <p:nvSpPr>
          <p:cNvPr id="503" name="Shape 503"/>
          <p:cNvSpPr/>
          <p:nvPr/>
        </p:nvSpPr>
        <p:spPr>
          <a:xfrm>
            <a:off x="6474257" y="1629099"/>
            <a:ext cx="2596941" cy="2745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5 boxes,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each has 6 sides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300-400 pictures per boxes, totally 1600, under different conditions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Testing dataset also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created as 100-200 pictures per box, totally 600.</a:t>
            </a:r>
          </a:p>
        </p:txBody>
      </p:sp>
      <p:pic>
        <p:nvPicPr>
          <p:cNvPr id="504" name="image7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2" cy="3924302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Neuron Network</a:t>
            </a:r>
          </a:p>
        </p:txBody>
      </p:sp>
      <p:grpSp>
        <p:nvGrpSpPr>
          <p:cNvPr id="520" name="Group 520"/>
          <p:cNvGrpSpPr/>
          <p:nvPr/>
        </p:nvGrpSpPr>
        <p:grpSpPr>
          <a:xfrm>
            <a:off x="1368559" y="1905338"/>
            <a:ext cx="2135691" cy="2135692"/>
            <a:chOff x="0" y="0"/>
            <a:chExt cx="2135689" cy="2135690"/>
          </a:xfrm>
        </p:grpSpPr>
        <p:sp>
          <p:nvSpPr>
            <p:cNvPr id="508" name="Shape 508"/>
            <p:cNvSpPr/>
            <p:nvPr/>
          </p:nvSpPr>
          <p:spPr>
            <a:xfrm>
              <a:off x="-1" y="-1"/>
              <a:ext cx="738691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09" name="Shape 509"/>
            <p:cNvSpPr/>
            <p:nvPr/>
          </p:nvSpPr>
          <p:spPr>
            <a:xfrm>
              <a:off x="127000" y="127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54000" y="254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381000" y="381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508000" y="508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635000" y="635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62000" y="762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5" name="Shape 515"/>
            <p:cNvSpPr/>
            <p:nvPr/>
          </p:nvSpPr>
          <p:spPr>
            <a:xfrm>
              <a:off x="889000" y="889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1016000" y="1016000"/>
              <a:ext cx="738690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7" name="Shape 517"/>
            <p:cNvSpPr/>
            <p:nvPr/>
          </p:nvSpPr>
          <p:spPr>
            <a:xfrm>
              <a:off x="1142999" y="1143001"/>
              <a:ext cx="738691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1269999" y="1270001"/>
              <a:ext cx="738691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396999" y="1397001"/>
              <a:ext cx="738691" cy="7386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grpSp>
        <p:nvGrpSpPr>
          <p:cNvPr id="533" name="Group 533"/>
          <p:cNvGrpSpPr/>
          <p:nvPr/>
        </p:nvGrpSpPr>
        <p:grpSpPr>
          <a:xfrm>
            <a:off x="3222027" y="2209799"/>
            <a:ext cx="1295402" cy="1295403"/>
            <a:chOff x="0" y="0"/>
            <a:chExt cx="1295401" cy="1295402"/>
          </a:xfrm>
        </p:grpSpPr>
        <p:sp>
          <p:nvSpPr>
            <p:cNvPr id="521" name="Shape 521"/>
            <p:cNvSpPr/>
            <p:nvPr/>
          </p:nvSpPr>
          <p:spPr>
            <a:xfrm>
              <a:off x="0" y="-1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2" name="Shape 522"/>
            <p:cNvSpPr/>
            <p:nvPr/>
          </p:nvSpPr>
          <p:spPr>
            <a:xfrm>
              <a:off x="77031" y="77031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154063" y="154063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31095" y="231095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08127" y="308126"/>
              <a:ext cx="448052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385158" y="385158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462190" y="462190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539222" y="539222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616253" y="616253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693286" y="693286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770318" y="770318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847349" y="847350"/>
              <a:ext cx="448053" cy="44805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sp>
        <p:nvSpPr>
          <p:cNvPr id="534" name="Shape 534"/>
          <p:cNvSpPr/>
          <p:nvPr/>
        </p:nvSpPr>
        <p:spPr>
          <a:xfrm>
            <a:off x="192409" y="3025719"/>
            <a:ext cx="1270003" cy="1270002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grpSp>
        <p:nvGrpSpPr>
          <p:cNvPr id="551" name="Group 551"/>
          <p:cNvGrpSpPr/>
          <p:nvPr/>
        </p:nvGrpSpPr>
        <p:grpSpPr>
          <a:xfrm>
            <a:off x="4442799" y="2209798"/>
            <a:ext cx="1305039" cy="1295403"/>
            <a:chOff x="0" y="0"/>
            <a:chExt cx="1305037" cy="1295402"/>
          </a:xfrm>
        </p:grpSpPr>
        <p:grpSp>
          <p:nvGrpSpPr>
            <p:cNvPr id="547" name="Group 547"/>
            <p:cNvGrpSpPr/>
            <p:nvPr/>
          </p:nvGrpSpPr>
          <p:grpSpPr>
            <a:xfrm>
              <a:off x="-1" y="-1"/>
              <a:ext cx="1103251" cy="1103251"/>
              <a:chOff x="0" y="0"/>
              <a:chExt cx="1103250" cy="1103250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0" y="0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65605" y="65605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131210" y="131210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196815" y="196815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262420" y="262420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328026" y="328026"/>
                <a:ext cx="381592" cy="381593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393632" y="393632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459237" y="459237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524842" y="524842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590448" y="590448"/>
                <a:ext cx="381591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656053" y="656053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721659" y="721659"/>
                <a:ext cx="381592" cy="381592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</p:grpSp>
        <p:sp>
          <p:nvSpPr>
            <p:cNvPr id="548" name="Shape 548"/>
            <p:cNvSpPr/>
            <p:nvPr/>
          </p:nvSpPr>
          <p:spPr>
            <a:xfrm>
              <a:off x="792236" y="782601"/>
              <a:ext cx="381591" cy="3815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57841" y="848206"/>
              <a:ext cx="381591" cy="3815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0" name="Shape 550"/>
            <p:cNvSpPr/>
            <p:nvPr/>
          </p:nvSpPr>
          <p:spPr>
            <a:xfrm>
              <a:off x="923446" y="913811"/>
              <a:ext cx="381591" cy="3815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grpSp>
        <p:nvGrpSpPr>
          <p:cNvPr id="567" name="Group 567"/>
          <p:cNvGrpSpPr/>
          <p:nvPr/>
        </p:nvGrpSpPr>
        <p:grpSpPr>
          <a:xfrm>
            <a:off x="5643869" y="2345609"/>
            <a:ext cx="733319" cy="727906"/>
            <a:chOff x="0" y="0"/>
            <a:chExt cx="733318" cy="727904"/>
          </a:xfrm>
        </p:grpSpPr>
        <p:sp>
          <p:nvSpPr>
            <p:cNvPr id="552" name="Shape 552"/>
            <p:cNvSpPr/>
            <p:nvPr/>
          </p:nvSpPr>
          <p:spPr>
            <a:xfrm>
              <a:off x="0" y="-1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3" name="Shape 553"/>
            <p:cNvSpPr/>
            <p:nvPr/>
          </p:nvSpPr>
          <p:spPr>
            <a:xfrm>
              <a:off x="36864" y="36864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4" name="Shape 554"/>
            <p:cNvSpPr/>
            <p:nvPr/>
          </p:nvSpPr>
          <p:spPr>
            <a:xfrm>
              <a:off x="73728" y="73728"/>
              <a:ext cx="214422" cy="21442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5" name="Shape 555"/>
            <p:cNvSpPr/>
            <p:nvPr/>
          </p:nvSpPr>
          <p:spPr>
            <a:xfrm>
              <a:off x="110593" y="110593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6" name="Shape 556"/>
            <p:cNvSpPr/>
            <p:nvPr/>
          </p:nvSpPr>
          <p:spPr>
            <a:xfrm>
              <a:off x="147457" y="147457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7" name="Shape 557"/>
            <p:cNvSpPr/>
            <p:nvPr/>
          </p:nvSpPr>
          <p:spPr>
            <a:xfrm>
              <a:off x="184322" y="184322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21186" y="221186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258051" y="258051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294915" y="294915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331780" y="331780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368644" y="368644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3" name="Shape 563"/>
            <p:cNvSpPr/>
            <p:nvPr/>
          </p:nvSpPr>
          <p:spPr>
            <a:xfrm>
              <a:off x="405509" y="405509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445168" y="439753"/>
              <a:ext cx="214422" cy="21442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482033" y="476618"/>
              <a:ext cx="214422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18897" y="513482"/>
              <a:ext cx="214422" cy="214423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sp>
        <p:nvSpPr>
          <p:cNvPr id="568" name="Shape 568"/>
          <p:cNvSpPr/>
          <p:nvPr/>
        </p:nvSpPr>
        <p:spPr>
          <a:xfrm>
            <a:off x="275228" y="1521733"/>
            <a:ext cx="574424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30*30</a:t>
            </a:r>
          </a:p>
        </p:txBody>
      </p:sp>
      <p:sp>
        <p:nvSpPr>
          <p:cNvPr id="569" name="Shape 569"/>
          <p:cNvSpPr/>
          <p:nvPr/>
        </p:nvSpPr>
        <p:spPr>
          <a:xfrm>
            <a:off x="1160197" y="1534426"/>
            <a:ext cx="84850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28*28*32</a:t>
            </a:r>
          </a:p>
        </p:txBody>
      </p:sp>
      <p:sp>
        <p:nvSpPr>
          <p:cNvPr id="570" name="Shape 570"/>
          <p:cNvSpPr/>
          <p:nvPr/>
        </p:nvSpPr>
        <p:spPr>
          <a:xfrm>
            <a:off x="2576875" y="1553476"/>
            <a:ext cx="84850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14*14*32</a:t>
            </a:r>
          </a:p>
        </p:txBody>
      </p:sp>
      <p:sp>
        <p:nvSpPr>
          <p:cNvPr id="571" name="Shape 571"/>
          <p:cNvSpPr/>
          <p:nvPr/>
        </p:nvSpPr>
        <p:spPr>
          <a:xfrm>
            <a:off x="3997116" y="1559833"/>
            <a:ext cx="84850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12*12*32</a:t>
            </a:r>
          </a:p>
        </p:txBody>
      </p:sp>
      <p:sp>
        <p:nvSpPr>
          <p:cNvPr id="572" name="Shape 572"/>
          <p:cNvSpPr/>
          <p:nvPr/>
        </p:nvSpPr>
        <p:spPr>
          <a:xfrm>
            <a:off x="5380842" y="1564737"/>
            <a:ext cx="652297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6*6*32</a:t>
            </a:r>
          </a:p>
        </p:txBody>
      </p:sp>
      <p:sp>
        <p:nvSpPr>
          <p:cNvPr id="573" name="Shape 573"/>
          <p:cNvSpPr/>
          <p:nvPr/>
        </p:nvSpPr>
        <p:spPr>
          <a:xfrm rot="19026262">
            <a:off x="7014505" y="1875662"/>
            <a:ext cx="165412" cy="1963677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6166413" y="1557646"/>
            <a:ext cx="398447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575" name="Shape 575"/>
          <p:cNvSpPr/>
          <p:nvPr/>
        </p:nvSpPr>
        <p:spPr>
          <a:xfrm rot="19026262">
            <a:off x="7268674" y="2190039"/>
            <a:ext cx="165412" cy="875044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6690875" y="1559833"/>
            <a:ext cx="398446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256</a:t>
            </a:r>
          </a:p>
        </p:txBody>
      </p:sp>
      <p:sp>
        <p:nvSpPr>
          <p:cNvPr id="577" name="Shape 577"/>
          <p:cNvSpPr/>
          <p:nvPr/>
        </p:nvSpPr>
        <p:spPr>
          <a:xfrm rot="19026262">
            <a:off x="7650199" y="2247300"/>
            <a:ext cx="165412" cy="46582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V="1">
            <a:off x="5650445" y="2084372"/>
            <a:ext cx="843444" cy="248337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9" name="Shape 579"/>
          <p:cNvSpPr/>
          <p:nvPr/>
        </p:nvSpPr>
        <p:spPr>
          <a:xfrm>
            <a:off x="6267413" y="3085863"/>
            <a:ext cx="1421351" cy="53751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0" name="Shape 580"/>
          <p:cNvSpPr/>
          <p:nvPr/>
        </p:nvSpPr>
        <p:spPr>
          <a:xfrm>
            <a:off x="7152154" y="1559833"/>
            <a:ext cx="398447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128</a:t>
            </a:r>
          </a:p>
        </p:txBody>
      </p:sp>
      <p:sp>
        <p:nvSpPr>
          <p:cNvPr id="581" name="Shape 581"/>
          <p:cNvSpPr/>
          <p:nvPr/>
        </p:nvSpPr>
        <p:spPr>
          <a:xfrm rot="19026262">
            <a:off x="7960561" y="2162192"/>
            <a:ext cx="165412" cy="275579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6493859" y="2090379"/>
            <a:ext cx="1521359" cy="2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3" name="Shape 583"/>
          <p:cNvSpPr/>
          <p:nvPr/>
        </p:nvSpPr>
        <p:spPr>
          <a:xfrm flipV="1">
            <a:off x="7829194" y="2347748"/>
            <a:ext cx="380338" cy="115874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4" name="Shape 584"/>
          <p:cNvSpPr/>
          <p:nvPr/>
        </p:nvSpPr>
        <p:spPr>
          <a:xfrm>
            <a:off x="7607754" y="1559833"/>
            <a:ext cx="300344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64</a:t>
            </a:r>
          </a:p>
        </p:txBody>
      </p:sp>
      <p:sp>
        <p:nvSpPr>
          <p:cNvPr id="585" name="Shape 585"/>
          <p:cNvSpPr/>
          <p:nvPr/>
        </p:nvSpPr>
        <p:spPr>
          <a:xfrm>
            <a:off x="556115" y="4415661"/>
            <a:ext cx="54258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586" name="Shape 586"/>
          <p:cNvSpPr/>
          <p:nvPr/>
        </p:nvSpPr>
        <p:spPr>
          <a:xfrm>
            <a:off x="1801727" y="4462810"/>
            <a:ext cx="1332418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Convolution1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by 3*3</a:t>
            </a:r>
          </a:p>
        </p:txBody>
      </p:sp>
      <p:sp>
        <p:nvSpPr>
          <p:cNvPr id="587" name="Shape 587"/>
          <p:cNvSpPr/>
          <p:nvPr/>
        </p:nvSpPr>
        <p:spPr>
          <a:xfrm>
            <a:off x="3370685" y="4462810"/>
            <a:ext cx="1276941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Maxpool 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subsampling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by 2*2</a:t>
            </a:r>
          </a:p>
        </p:txBody>
      </p:sp>
      <p:sp>
        <p:nvSpPr>
          <p:cNvPr id="588" name="Shape 588"/>
          <p:cNvSpPr/>
          <p:nvPr/>
        </p:nvSpPr>
        <p:spPr>
          <a:xfrm>
            <a:off x="4698577" y="4466166"/>
            <a:ext cx="1332418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Convolution2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by 3*3</a:t>
            </a:r>
          </a:p>
        </p:txBody>
      </p:sp>
      <p:sp>
        <p:nvSpPr>
          <p:cNvPr id="589" name="Shape 589"/>
          <p:cNvSpPr/>
          <p:nvPr/>
        </p:nvSpPr>
        <p:spPr>
          <a:xfrm>
            <a:off x="6083782" y="4462810"/>
            <a:ext cx="127694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Maxpool 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subsampling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by 2*2</a:t>
            </a:r>
          </a:p>
        </p:txBody>
      </p:sp>
      <p:sp>
        <p:nvSpPr>
          <p:cNvPr id="590" name="Shape 590"/>
          <p:cNvSpPr/>
          <p:nvPr/>
        </p:nvSpPr>
        <p:spPr>
          <a:xfrm>
            <a:off x="8456110" y="1978698"/>
            <a:ext cx="223363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8456110" y="2368531"/>
            <a:ext cx="223363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2" name="Shape 592"/>
          <p:cNvSpPr/>
          <p:nvPr/>
        </p:nvSpPr>
        <p:spPr>
          <a:xfrm>
            <a:off x="8456110" y="2729683"/>
            <a:ext cx="223363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8456110" y="3080162"/>
            <a:ext cx="223363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4" name="Shape 594"/>
          <p:cNvSpPr/>
          <p:nvPr/>
        </p:nvSpPr>
        <p:spPr>
          <a:xfrm>
            <a:off x="8456110" y="3430640"/>
            <a:ext cx="223363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8417618" y="1553476"/>
            <a:ext cx="20224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96" name="Shape 596"/>
          <p:cNvSpPr/>
          <p:nvPr/>
        </p:nvSpPr>
        <p:spPr>
          <a:xfrm>
            <a:off x="7307627" y="4466166"/>
            <a:ext cx="1223476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Fully 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Connecting 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Neurons </a:t>
            </a:r>
          </a:p>
        </p:txBody>
      </p:sp>
      <p:sp>
        <p:nvSpPr>
          <p:cNvPr id="597" name="Shape 597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CNN Model Training</a:t>
            </a:r>
          </a:p>
        </p:txBody>
      </p:sp>
      <p:pic>
        <p:nvPicPr>
          <p:cNvPr id="600" name="image72.png"/>
          <p:cNvPicPr>
            <a:picLocks noChangeAspect="1"/>
          </p:cNvPicPr>
          <p:nvPr/>
        </p:nvPicPr>
        <p:blipFill>
          <a:blip r:embed="rId2">
            <a:extLst/>
          </a:blip>
          <a:srcRect l="0" t="27445" r="0" b="0"/>
          <a:stretch>
            <a:fillRect/>
          </a:stretch>
        </p:blipFill>
        <p:spPr>
          <a:xfrm>
            <a:off x="547742" y="1573134"/>
            <a:ext cx="5211379" cy="315222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/>
          <p:nvPr/>
        </p:nvSpPr>
        <p:spPr>
          <a:xfrm>
            <a:off x="5893722" y="1497017"/>
            <a:ext cx="3100384" cy="322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Validation accuracy reach 0.83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after 16 epochs.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The best training model we used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have: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Training Loss: 0.08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Training accuracy: 0.96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(1600 training samples)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Testing Loss: 0.17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Testing accuracy: 0.95 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(600 testing samples)</a:t>
            </a:r>
          </a:p>
        </p:txBody>
      </p:sp>
      <p:sp>
        <p:nvSpPr>
          <p:cNvPr id="602" name="Shape 602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Convolution Layer results </a:t>
            </a:r>
          </a:p>
        </p:txBody>
      </p:sp>
      <p:sp>
        <p:nvSpPr>
          <p:cNvPr id="605" name="Shape 605"/>
          <p:cNvSpPr/>
          <p:nvPr/>
        </p:nvSpPr>
        <p:spPr>
          <a:xfrm>
            <a:off x="1046783" y="4614960"/>
            <a:ext cx="1767517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Convolution 1 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with 32 3*3 filters</a:t>
            </a:r>
          </a:p>
        </p:txBody>
      </p:sp>
      <p:pic>
        <p:nvPicPr>
          <p:cNvPr id="606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5" y="1691046"/>
            <a:ext cx="2695935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7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3"/>
            <a:ext cx="2690690" cy="265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7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79" y="1691046"/>
            <a:ext cx="2671753" cy="2658549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609"/>
          <p:cNvSpPr/>
          <p:nvPr/>
        </p:nvSpPr>
        <p:spPr>
          <a:xfrm>
            <a:off x="3739039" y="4617134"/>
            <a:ext cx="211555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RELU activation Layer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with 0.5 dropout</a:t>
            </a:r>
          </a:p>
        </p:txBody>
      </p:sp>
      <p:sp>
        <p:nvSpPr>
          <p:cNvPr id="610" name="Shape 610"/>
          <p:cNvSpPr/>
          <p:nvPr/>
        </p:nvSpPr>
        <p:spPr>
          <a:xfrm>
            <a:off x="6700656" y="4614960"/>
            <a:ext cx="177979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Max pool </a:t>
            </a:r>
          </a:p>
          <a:p>
            <a:pPr algn="ctr"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with 2*2 filter size</a:t>
            </a:r>
          </a:p>
        </p:txBody>
      </p:sp>
      <p:sp>
        <p:nvSpPr>
          <p:cNvPr id="611" name="Shape 611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External Library Used</a:t>
            </a:r>
          </a:p>
        </p:txBody>
      </p:sp>
      <p:sp>
        <p:nvSpPr>
          <p:cNvPr id="614" name="Shape 614"/>
          <p:cNvSpPr/>
          <p:nvPr/>
        </p:nvSpPr>
        <p:spPr>
          <a:xfrm>
            <a:off x="685946" y="1714485"/>
            <a:ext cx="5623356" cy="23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Opencv 3.0</a:t>
            </a:r>
          </a:p>
          <a:p>
            <a:pPr lvl="2" indent="457200"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for image preprocessing</a:t>
            </a: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Keras 1.0.3 (based on theano)</a:t>
            </a:r>
          </a:p>
          <a:p>
            <a:pPr lvl="2" indent="457200"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for CNN model implementation</a:t>
            </a: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h5py 2.6.0 </a:t>
            </a:r>
          </a:p>
          <a:p>
            <a:pPr lvl="2" indent="457200"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for CNN model written and read</a:t>
            </a: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Levenshtein 0.12.0 </a:t>
            </a:r>
          </a:p>
          <a:p>
            <a:pPr lvl="2" indent="457200"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for computing string edit distances and similarities.</a:t>
            </a:r>
          </a:p>
        </p:txBody>
      </p:sp>
      <p:sp>
        <p:nvSpPr>
          <p:cNvPr id="615" name="Shape 615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90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539552" y="4011369"/>
            <a:ext cx="3168351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Step1:</a:t>
            </a:r>
            <a:r>
              <a:t> </a:t>
            </a:r>
            <a:r>
              <a:t>Using</a:t>
            </a:r>
            <a:r>
              <a:t> </a:t>
            </a:r>
            <a:r>
              <a:t>HSV</a:t>
            </a:r>
            <a:r>
              <a:t> </a:t>
            </a:r>
            <a:r>
              <a:t>color</a:t>
            </a:r>
            <a:r>
              <a:t> </a:t>
            </a:r>
            <a:r>
              <a:t>space</a:t>
            </a:r>
            <a:r>
              <a:t> </a:t>
            </a:r>
            <a:r>
              <a:t>to</a:t>
            </a:r>
            <a:r>
              <a:t> </a:t>
            </a:r>
            <a:r>
              <a:t>find</a:t>
            </a:r>
            <a:r>
              <a:t> </a:t>
            </a:r>
            <a:r>
              <a:t>the</a:t>
            </a:r>
            <a:r>
              <a:t> </a:t>
            </a:r>
            <a:r>
              <a:t>red</a:t>
            </a:r>
            <a:r>
              <a:t> </a:t>
            </a:r>
            <a:r>
              <a:t>area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  <a:r>
              <a:t> </a:t>
            </a:r>
            <a:r>
              <a:t>The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mask.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618" name="Shape 618"/>
          <p:cNvSpPr/>
          <p:nvPr/>
        </p:nvSpPr>
        <p:spPr>
          <a:xfrm>
            <a:off x="674501" y="1588583"/>
            <a:ext cx="8153401" cy="316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Accuracy on detection and recognition.</a:t>
            </a:r>
          </a:p>
          <a:p>
            <a:pPr marL="200526" indent="-200526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Fit</a:t>
            </a:r>
            <a:r>
              <a:t> </a:t>
            </a:r>
            <a:r>
              <a:t>into mobile platform</a:t>
            </a:r>
          </a:p>
          <a:p>
            <a:pPr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 </a:t>
            </a:r>
          </a:p>
          <a:p>
            <a:pPr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By working through this project, we really learned a lot. </a:t>
            </a:r>
          </a:p>
          <a:p>
            <a:pPr>
              <a:defRPr sz="20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Image processing, like thresholding, HSV color space, heat function</a:t>
            </a: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KNN</a:t>
            </a:r>
            <a:r>
              <a:t>,</a:t>
            </a:r>
            <a:r>
              <a:t> </a:t>
            </a:r>
            <a:r>
              <a:t>SVM,</a:t>
            </a:r>
            <a:r>
              <a:t> </a:t>
            </a:r>
            <a:r>
              <a:t>Random</a:t>
            </a:r>
            <a:r>
              <a:t> </a:t>
            </a:r>
            <a:r>
              <a:t>Forest</a:t>
            </a:r>
            <a:r>
              <a:t> in Optical Character Recognition</a:t>
            </a: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Convolutional Neuron Network</a:t>
            </a:r>
          </a:p>
          <a:p>
            <a:pPr marL="180472" indent="-180472">
              <a:buSzPct val="100000"/>
              <a:buChar char="•"/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Team cooperating on Github</a:t>
            </a:r>
          </a:p>
        </p:txBody>
      </p:sp>
      <p:sp>
        <p:nvSpPr>
          <p:cNvPr id="619" name="Shape 619"/>
          <p:cNvSpPr/>
          <p:nvPr>
            <p:ph type="sldNum" sz="quarter" idx="2"/>
          </p:nvPr>
        </p:nvSpPr>
        <p:spPr>
          <a:xfrm>
            <a:off x="133742" y="1221938"/>
            <a:ext cx="265916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 Demonstration</a:t>
            </a:r>
          </a:p>
        </p:txBody>
      </p:sp>
      <p:sp>
        <p:nvSpPr>
          <p:cNvPr id="622" name="Shape 622"/>
          <p:cNvSpPr/>
          <p:nvPr/>
        </p:nvSpPr>
        <p:spPr>
          <a:xfrm>
            <a:off x="1457306" y="2778931"/>
            <a:ext cx="6229384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300">
                <a:latin typeface="Tw Cen MT"/>
                <a:ea typeface="Tw Cen MT"/>
                <a:cs typeface="Tw Cen MT"/>
                <a:sym typeface="Tw Cen MT"/>
              </a:defRPr>
            </a:pPr>
            <a:r>
              <a:t>Thank you</a:t>
            </a:r>
          </a:p>
          <a:p>
            <a:pPr algn="ctr">
              <a:defRPr sz="3300">
                <a:latin typeface="Tw Cen MT"/>
                <a:ea typeface="Tw Cen MT"/>
                <a:cs typeface="Tw Cen MT"/>
                <a:sym typeface="Tw Cen MT"/>
              </a:defRPr>
            </a:pPr>
            <a:r>
              <a:t>Please feel free to ask any questions</a:t>
            </a:r>
          </a:p>
        </p:txBody>
      </p:sp>
      <p:sp>
        <p:nvSpPr>
          <p:cNvPr id="623" name="Shape 623"/>
          <p:cNvSpPr/>
          <p:nvPr/>
        </p:nvSpPr>
        <p:spPr>
          <a:xfrm>
            <a:off x="1340869" y="4656020"/>
            <a:ext cx="4953350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900">
                <a:latin typeface="Tw Cen MT"/>
                <a:ea typeface="Tw Cen MT"/>
                <a:cs typeface="Tw Cen MT"/>
                <a:sym typeface="Tw Cen MT"/>
              </a:defRPr>
            </a:pPr>
            <a:r>
              <a:t>You are welcome to fork our project at</a:t>
            </a:r>
          </a:p>
          <a:p>
            <a:pPr>
              <a:defRPr sz="1900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latin typeface="Tw Cen MT"/>
                <a:ea typeface="Tw Cen MT"/>
                <a:cs typeface="Tw Cen MT"/>
                <a:sym typeface="Tw Cen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https://github.com/sotondriver/Lego_classification</a:t>
            </a:r>
          </a:p>
        </p:txBody>
      </p:sp>
      <p:sp>
        <p:nvSpPr>
          <p:cNvPr id="624" name="Shape 624"/>
          <p:cNvSpPr/>
          <p:nvPr>
            <p:ph type="sldNum" sz="quarter" idx="2"/>
          </p:nvPr>
        </p:nvSpPr>
        <p:spPr>
          <a:xfrm>
            <a:off x="433853" y="1535695"/>
            <a:ext cx="427691" cy="434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98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539552" y="4011369"/>
            <a:ext cx="316835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Step</a:t>
            </a:r>
            <a:r>
              <a:t> </a:t>
            </a:r>
            <a:r>
              <a:t>2:</a:t>
            </a:r>
            <a:r>
              <a:t> </a:t>
            </a:r>
            <a:r>
              <a:t>Finding</a:t>
            </a:r>
            <a:r>
              <a:t> </a:t>
            </a:r>
            <a:r>
              <a:t>all</a:t>
            </a:r>
            <a:r>
              <a:t> </a:t>
            </a:r>
            <a:r>
              <a:t>contours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mask.</a:t>
            </a:r>
          </a:p>
        </p:txBody>
      </p:sp>
      <p:sp>
        <p:nvSpPr>
          <p:cNvPr id="201" name="Shape 201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06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539552" y="4011369"/>
            <a:ext cx="3168351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Step</a:t>
            </a:r>
            <a:r>
              <a:t> </a:t>
            </a:r>
            <a:r>
              <a:t>3:</a:t>
            </a:r>
            <a:r>
              <a:t> </a:t>
            </a:r>
            <a:r>
              <a:t>Picking</a:t>
            </a:r>
            <a:r>
              <a:t> </a:t>
            </a:r>
            <a:r>
              <a:t>the</a:t>
            </a:r>
            <a:r>
              <a:t> </a:t>
            </a:r>
            <a:r>
              <a:t>biggest</a:t>
            </a:r>
            <a:r>
              <a:t> </a:t>
            </a:r>
            <a:r>
              <a:t>quadrilateral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contours</a:t>
            </a:r>
            <a:r>
              <a:t> </a:t>
            </a:r>
            <a:r>
              <a:t>by</a:t>
            </a:r>
            <a:r>
              <a:t> </a:t>
            </a:r>
            <a:r>
              <a:t>some</a:t>
            </a:r>
            <a:r>
              <a:t> </a:t>
            </a:r>
            <a:r>
              <a:t>geometric</a:t>
            </a:r>
            <a:r>
              <a:t> </a:t>
            </a:r>
            <a:r>
              <a:t>attribution.</a:t>
            </a: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14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539552" y="4011369"/>
            <a:ext cx="3168351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Step</a:t>
            </a:r>
            <a:r>
              <a:t> </a:t>
            </a:r>
            <a:r>
              <a:t>4:</a:t>
            </a:r>
            <a:r>
              <a:t> </a:t>
            </a:r>
            <a:r>
              <a:t>Detecting</a:t>
            </a:r>
            <a:r>
              <a:t> </a:t>
            </a:r>
            <a:r>
              <a:t>and sorting</a:t>
            </a:r>
            <a:r>
              <a:t> </a:t>
            </a:r>
            <a:r>
              <a:t>the</a:t>
            </a:r>
            <a:r>
              <a:t> </a:t>
            </a:r>
            <a:r>
              <a:t>four</a:t>
            </a:r>
            <a:r>
              <a:t> </a:t>
            </a:r>
            <a:r>
              <a:t>corners</a:t>
            </a:r>
            <a:r>
              <a:t> </a:t>
            </a:r>
            <a:r>
              <a:t>by</a:t>
            </a:r>
            <a:r>
              <a:t> </a:t>
            </a:r>
            <a:r>
              <a:t>Harris</a:t>
            </a:r>
            <a:r>
              <a:t> </a:t>
            </a:r>
            <a:r>
              <a:t>method.</a:t>
            </a:r>
            <a:r>
              <a:t> </a:t>
            </a:r>
            <a:r>
              <a:t>It</a:t>
            </a:r>
            <a:r>
              <a:t> </a:t>
            </a:r>
            <a:r>
              <a:t>could</a:t>
            </a:r>
            <a:r>
              <a:t> </a:t>
            </a:r>
            <a:r>
              <a:t>also</a:t>
            </a:r>
            <a:r>
              <a:t> </a:t>
            </a:r>
            <a:r>
              <a:t>verify</a:t>
            </a:r>
            <a:r>
              <a:t> </a:t>
            </a:r>
            <a:r>
              <a:t>the</a:t>
            </a:r>
            <a:r>
              <a:t> </a:t>
            </a:r>
            <a:r>
              <a:t>contour</a:t>
            </a:r>
            <a:r>
              <a:t> </a:t>
            </a:r>
            <a:r>
              <a:t>whether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quadrilateral.</a:t>
            </a:r>
            <a:r>
              <a:t> </a:t>
            </a:r>
          </a:p>
        </p:txBody>
      </p:sp>
      <p:sp>
        <p:nvSpPr>
          <p:cNvPr id="217" name="Shape 217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2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539552" y="4011369"/>
            <a:ext cx="3168351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Step</a:t>
            </a:r>
            <a:r>
              <a:t> </a:t>
            </a:r>
            <a:r>
              <a:t>5:</a:t>
            </a:r>
            <a:r>
              <a:t> </a:t>
            </a:r>
            <a:r>
              <a:t>Creating</a:t>
            </a:r>
            <a:r>
              <a:t> </a:t>
            </a:r>
            <a:r>
              <a:t>a</a:t>
            </a:r>
            <a:r>
              <a:t> </a:t>
            </a:r>
            <a:r>
              <a:t>standard</a:t>
            </a:r>
            <a:r>
              <a:t> </a:t>
            </a:r>
            <a:r>
              <a:t>square</a:t>
            </a:r>
            <a:r>
              <a:t> </a:t>
            </a:r>
            <a:r>
              <a:t>preparing</a:t>
            </a:r>
            <a:r>
              <a:t> </a:t>
            </a:r>
            <a:r>
              <a:t>for</a:t>
            </a:r>
            <a:r>
              <a:t> </a:t>
            </a:r>
            <a:r>
              <a:t>affine</a:t>
            </a:r>
            <a:r>
              <a:t> </a:t>
            </a:r>
            <a:r>
              <a:t>transform.</a:t>
            </a:r>
          </a:p>
        </p:txBody>
      </p:sp>
      <p:sp>
        <p:nvSpPr>
          <p:cNvPr id="229" name="Shape 229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34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1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1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1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33865" y="1843105"/>
            <a:ext cx="4320000" cy="32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539552" y="4011369"/>
            <a:ext cx="3168351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Step</a:t>
            </a:r>
            <a:r>
              <a:t> </a:t>
            </a:r>
            <a:r>
              <a:t>6:</a:t>
            </a:r>
            <a:r>
              <a:t> </a:t>
            </a:r>
            <a:r>
              <a:t>Calculating the transformation matrix(tM) by quadrilateral corners and standard square corners.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tM could be used to  recover the tortile box.</a:t>
            </a:r>
          </a:p>
        </p:txBody>
      </p:sp>
      <p:sp>
        <p:nvSpPr>
          <p:cNvPr id="242" name="Shape 242"/>
          <p:cNvSpPr/>
          <p:nvPr>
            <p:ph type="sldNum" sz="quarter" idx="2"/>
          </p:nvPr>
        </p:nvSpPr>
        <p:spPr>
          <a:xfrm>
            <a:off x="174186" y="1221938"/>
            <a:ext cx="18502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